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080625" cy="7559675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512" y="-16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0F264CC-C58F-4922-9B17-2A83E9402307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4130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3BD91F7-FB17-4524-90D3-9BFBD0BE1A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B64D20-E8BD-450B-952F-3E1D50C1DD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A13F63-C61C-4EF9-991E-EAF6C0BB5E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549DF5-09D1-414B-AD53-36FB849820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15D6CF-04B4-4D71-9A09-35DBB3203C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3F8CB-17AE-4836-A44F-8E6C709E81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4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9B58AE-47BF-4208-9C73-E11AF382E0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1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EB93AC-1D87-4232-B97A-0B1461B445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CC9CDC-1425-4F7B-91B1-5D6C15B5EF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9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4B9B3-F1F8-4C2F-8163-0CF8428E59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2667DB-95C6-4896-87F5-34255B10EC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E8D157-1381-4A8A-8C94-A466A0F9FA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4D28A0B-1A35-4BE3-8AE4-9BF4B2DD053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hlc7peGlG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61280" y="365760"/>
            <a:ext cx="9622800" cy="42976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sz="2600" b="1" i="1" u="sng" dirty="0">
                <a:effectLst>
                  <a:outerShdw dist="17961" dir="2700000">
                    <a:scrgbClr r="0" g="0" b="0"/>
                  </a:outerShdw>
                </a:effectLst>
              </a:rPr>
              <a:t>Probability</a:t>
            </a:r>
          </a:p>
          <a:p>
            <a:pPr marL="0" lvl="0" indent="0" algn="ctr">
              <a:buNone/>
            </a:pPr>
            <a:r>
              <a:rPr lang="en-US" sz="2600" dirty="0" smtClean="0"/>
              <a:t>How </a:t>
            </a:r>
            <a:r>
              <a:rPr lang="en-US" sz="2600" dirty="0"/>
              <a:t>likely something is to happen.</a:t>
            </a:r>
          </a:p>
          <a:p>
            <a:pPr marL="0" lvl="0" indent="0" algn="ctr">
              <a:buNone/>
            </a:pPr>
            <a:endParaRPr lang="en-US" sz="2600" dirty="0"/>
          </a:p>
          <a:p>
            <a:pPr marL="0" lvl="0" indent="0" algn="ctr">
              <a:buNone/>
            </a:pPr>
            <a:r>
              <a:rPr lang="en-US" sz="2600" dirty="0"/>
              <a:t>Many events can't be predicted with total certainty. The best we can say is how likely they are to happen, using the idea of probability.</a:t>
            </a:r>
          </a:p>
          <a:p>
            <a:pPr marL="0" lvl="0" indent="0" algn="ctr">
              <a:buNone/>
            </a:pPr>
            <a:r>
              <a:rPr lang="en-US" sz="2600" dirty="0"/>
              <a:t>	  	</a:t>
            </a:r>
          </a:p>
          <a:p>
            <a:pPr marL="0" lvl="0" indent="0" algn="ctr">
              <a:buNone/>
            </a:pPr>
            <a:endParaRPr lang="en-US" sz="2600" dirty="0"/>
          </a:p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" y="3383280"/>
            <a:ext cx="9601200" cy="393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85120"/>
            <a:ext cx="9601200" cy="70300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The Sample Space is made up of Sample Points: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1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Sample Point: </a:t>
            </a: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just one of the possible outcomes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sng" strike="noStrike" kern="1200" dirty="0" smtClean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Example</a:t>
            </a:r>
            <a:r>
              <a:rPr lang="en-US" sz="3000" b="0" i="0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:</a:t>
            </a: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 Deck of Cards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the 5 of Clubs is a sample point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the King of Hearts is a sample point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"King" is not a sample point. As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there are 4 Kings that is 4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different sample points.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1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92240" y="2194560"/>
            <a:ext cx="3200400" cy="429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82880"/>
            <a:ext cx="9548640" cy="7132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1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Event: </a:t>
            </a: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a single result of an experiment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sng" strike="noStrike" kern="1200" dirty="0" smtClean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Example </a:t>
            </a:r>
            <a:r>
              <a:rPr lang="en-US" sz="2600" b="0" i="0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Events: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Getting a Tail when tossing a coin is an event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Rolling a "5" is an event.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An event can include one or more possible outcomes: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Choosing a "King" from a deck of cards (any of the </a:t>
            </a:r>
            <a:r>
              <a:rPr lang="en-US" sz="26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4) </a:t>
            </a: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is an event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Rolling an "even number" (2, 4 or 6) is also an event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1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23760" y="5303520"/>
            <a:ext cx="1371599" cy="210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23360" y="5212080"/>
            <a:ext cx="1731240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0080" y="5212080"/>
            <a:ext cx="2133360" cy="21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thsisfun.com/data/images/probability-sample-spa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2636837"/>
            <a:ext cx="9863714" cy="46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512" y="198437"/>
            <a:ext cx="960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Liberation Sans"/>
              </a:rPr>
              <a:t>The Sample Space is all possible outcomes.</a:t>
            </a:r>
          </a:p>
          <a:p>
            <a:r>
              <a:rPr lang="en-US" sz="3000" dirty="0" smtClean="0">
                <a:latin typeface="Liberation Sans"/>
              </a:rPr>
              <a:t>A Sample Point is just one possible outcome. </a:t>
            </a:r>
          </a:p>
          <a:p>
            <a:r>
              <a:rPr lang="en-US" sz="3000" dirty="0" smtClean="0">
                <a:latin typeface="Liberation Sans"/>
              </a:rPr>
              <a:t>And an Event can be one </a:t>
            </a:r>
            <a:r>
              <a:rPr lang="en-US" sz="3000" b="1" dirty="0" smtClean="0">
                <a:latin typeface="Liberation Sans"/>
              </a:rPr>
              <a:t>or more</a:t>
            </a:r>
            <a:r>
              <a:rPr lang="en-US" sz="3000" dirty="0" smtClean="0">
                <a:latin typeface="Liberation Sans"/>
              </a:rPr>
              <a:t> of the possible outcomes.</a:t>
            </a:r>
            <a:endParaRPr lang="en-US" sz="30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17573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12" y="198437"/>
            <a:ext cx="9601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u="sng" dirty="0" smtClean="0">
                <a:latin typeface="Liberation Sans"/>
              </a:rPr>
              <a:t>Mutually Exclusive</a:t>
            </a:r>
          </a:p>
          <a:p>
            <a:endParaRPr lang="en-US" sz="2600" b="1" i="1" u="sng" dirty="0" smtClean="0">
              <a:latin typeface="Liberation Sans"/>
            </a:endParaRPr>
          </a:p>
          <a:p>
            <a:r>
              <a:rPr lang="en-US" sz="2600" b="1" dirty="0" smtClean="0">
                <a:latin typeface="Liberation Sans"/>
              </a:rPr>
              <a:t>Mutually Exclusive</a:t>
            </a:r>
            <a:r>
              <a:rPr lang="en-US" sz="2600" dirty="0" smtClean="0">
                <a:latin typeface="Liberation Sans"/>
              </a:rPr>
              <a:t> means you can't get both events at the same time. It is either one or the other, but </a:t>
            </a:r>
            <a:r>
              <a:rPr lang="en-US" sz="2600" b="1" dirty="0" smtClean="0">
                <a:latin typeface="Liberation Sans"/>
              </a:rPr>
              <a:t>not both</a:t>
            </a:r>
          </a:p>
          <a:p>
            <a:endParaRPr lang="en-US" sz="1000" dirty="0" smtClean="0">
              <a:latin typeface="Liberation Sans"/>
            </a:endParaRPr>
          </a:p>
          <a:p>
            <a:r>
              <a:rPr lang="en-US" sz="2600" u="sng" dirty="0" smtClean="0">
                <a:latin typeface="Liberation Sans"/>
              </a:rPr>
              <a:t>Examples:</a:t>
            </a:r>
          </a:p>
          <a:p>
            <a:r>
              <a:rPr lang="en-US" sz="2600" dirty="0" smtClean="0">
                <a:latin typeface="Liberation Sans"/>
              </a:rPr>
              <a:t>Turning left or right are Mutually Exclusive (you can't do both at the same time)</a:t>
            </a:r>
          </a:p>
          <a:p>
            <a:r>
              <a:rPr lang="en-US" sz="2600" dirty="0" smtClean="0">
                <a:latin typeface="Liberation Sans"/>
              </a:rPr>
              <a:t>Heads and Tails are Mutually Exclusive</a:t>
            </a:r>
          </a:p>
          <a:p>
            <a:r>
              <a:rPr lang="en-US" sz="2600" dirty="0" smtClean="0">
                <a:latin typeface="Liberation Sans"/>
              </a:rPr>
              <a:t>Kings and Aces are Mutually Exclusive</a:t>
            </a:r>
          </a:p>
          <a:p>
            <a:endParaRPr lang="en-US" sz="1000" dirty="0" smtClean="0">
              <a:latin typeface="Liberation Sans"/>
            </a:endParaRPr>
          </a:p>
          <a:p>
            <a:r>
              <a:rPr lang="en-US" sz="2600" dirty="0" smtClean="0">
                <a:latin typeface="Liberation Sans"/>
              </a:rPr>
              <a:t>What isn't Mutually Exclusive</a:t>
            </a:r>
          </a:p>
          <a:p>
            <a:r>
              <a:rPr lang="en-US" sz="2600" dirty="0" smtClean="0">
                <a:latin typeface="Liberation Sans"/>
              </a:rPr>
              <a:t>Kings and Hearts are </a:t>
            </a:r>
            <a:r>
              <a:rPr lang="en-US" sz="2600" b="1" dirty="0" smtClean="0">
                <a:latin typeface="Liberation Sans"/>
              </a:rPr>
              <a:t>not</a:t>
            </a:r>
            <a:r>
              <a:rPr lang="en-US" sz="2600" dirty="0" smtClean="0">
                <a:latin typeface="Liberation Sans"/>
              </a:rPr>
              <a:t> Mutually Exclusive, because you can have a King of Hearts!</a:t>
            </a:r>
            <a:endParaRPr lang="en-US" sz="2600" dirty="0">
              <a:latin typeface="Liberation Sans"/>
            </a:endParaRPr>
          </a:p>
        </p:txBody>
      </p:sp>
      <p:sp>
        <p:nvSpPr>
          <p:cNvPr id="3" name="AutoShape 2" descr="data:image/jpeg;base64,/9j/4AAQSkZJRgABAQAAAQABAAD/2wCEAAkGBhIREBQPEhQVFBUVFRcXGBYYFRYUFxYSFBQWGBUVFRUYHCceFx8jGRcUIS8gJScpLCwsFyAxNTAsNiYtLikBCQoKDgwOGg8PGjQkHiQyLCkyMjQtNSwsMCw0LCwtNCwsNCwuLCwsLCwsLCwsLCosLCwsLCwsLCwsLCwpLCk1LP/AABEIAOAA4QMBIgACEQEDEQH/xAAcAAEAAgMBAQEAAAAAAAAAAAAABgcEBQgDAgH/xABLEAABAwEEBQUKCgoCAgMAAAABAAIDBAUGESEHEjFBURMiYXGBFCMyNEJicpGhsxczUlRjdIKSorEVJENzg5OywdHTU/DC0iWj4f/EABoBAQADAQEBAAAAAAAAAAAAAAACAwQFAQb/xAAwEQACAgEBBQUIAwEBAAAAAAAAAQIDETESITJBUQQTIlJxI0JhgZGhsdEFFMHwM//aAAwDAQACEQMRAD8AvFERAEREAREQBF8TTtY0ve4Na0YlxIAAG0knIBVperTXDETFRNE79nKuxEQPmjwpPYOBKtrqnY8RR45JallyytaC5xDQMySQABxJOxQ62tLlnU+LWyGdw3QjWGP7wkM9RKgMF0LZtgiWqe6OI5jlcWtA4x07cPWQMeJWc6wrBs3xmU1kw2sB1xjw5Nh1W9T3Fao9nri8Se0+iK3J8tx81em2rmdydHStB3Y687+vVZq4e1eOvear/wCaNp6IqbD14PX7VaaRE3k6GjihZu1sPdxaoH3io1X6T7Tm21LmDhG1sftA1vatcaZe7BL13lbkubJL8GFtTZzVQ+3VTv8AYGkL5OhCr8uqhHXyh/MBV/VW1US5yTzP9KV7vzKwicduavVdvmS+RHaj0LNGg6q8irgPVyg/LFfQ0UWxDnDVN+zUzxn+kD2qsBksumteeLOOaVnoyPb+RR12+ZP5Daj0LD7mvNS5h00gHnRVOPY7F3sX3BpktCmcGVlK09bJKd5+9iD91RWg0mWnDsqnvHCQNl9rwXe1Seh03Pc3k6ylimYdupzfWx+s13rCplTL3oJ+m5klJcmTCxtM1BNg2Uvp3fSNxZj6bMQOt2Cm1LWRysEkb2vadjmuDmnqIyKqVtHd608o3GimdsGUOfDVOMR6m5rAq9HNq2Y8z0ErpW7TyR1XkefCSWydmt1LJKipvCbi+jLFJ+pd6Kprs6bMHCC0IyxwOqZWNOR+ki2t6dXH0QrRoa+OeNssT2yMdmHNIcD2hZLKZ1vxImpJ6GQiIqiQREQBERAEREAREQBERAFob2X0prOj15nYvcOZE3N7z0DcOLjl25LUaQdJEdnN5KPCSpcMmeTGDsfJh7G7T0DNQK71y31mta9rylkHhkvOq6Vu70GbAAMzsaBkTrqoTW3ZuX3foVylyR5OltO8UpA73TNdsxIhZhxO2Z//AHmgrdGosmwsmDuytG05HUd0nNsPUMX8Vor26UXSM7js9vc1M0aoLRqPe3ow+Lb0DM7yMSFX66caZTWJeGPRf6UuSWmpJ7y6Rq2uxa+Tk4z+yjxY3Dg4+E/tOHQFGERaowjBYisEG29QiIpngRbGxbAmq3lsTcQ0az3nKONgGJfI/wAkYA9JwyBWuXmVnACIi9AREQBSG7d/K2hIEMpMY/ZPxfHhwAJxZ9khR5FGUVJYkgnjQuCK8NlW4BFVsFNUkYNkxAJO4Mmwwd6Dx1Y7Vo62xbTu/KZ4H8pTkjFwBMbhuE8ePMO7WB6nblXanVzNKU1IBT1ONRTEapaec9jTkQwu8JuHkO7CFklTKC8G9dH/AIWKSepatytIdPaLdUd6nAxdC455bXRny2+0bxxlapa8lwGSMFq2M8ubjr8nGSHMcMyYfKaRvj2jd8lSPRzpSFXq0lWQ2o2Nfk1s2G7DY1/RsO7gubbQmtuvTmuaLoy5MsZERYywIiIAiIgCIiAKFaSNILbOi5KLB1TIOaNojbs5R4/IbyOAK219b2x2dSundg555sbMfDkIy6mjaTw6SFVlybu91vltu03d4YS8l+yV7dpw+Q3AANG0gNGQIOuipY7yei+76Fcpckfd1LpxsjdbdruOpjrsY/nOme7Nr3tObsT4LN+05KM31v1PaUuLsWQtPe4gch5zvlOw37tg34r9X1ktKfXOLYWEiKPgPlu4uO/hsHExpdeqt5256/golLkgiItJAIiyrMsuWplbBAx0j3bGtHrJOwAbycgvG8b2DFU+uPonmrNWeo1oIMiMsJJB5gPgjzj2A7VN7j6I4qXVnq9WabaG7Yoz0A+G4cTkNw3qxVy+0du92v6/ovhVzZWek6ohs2yxQUzGx8udTBu3k24GVzjtcTzWknM66pFTzTRafK2mYhsgjYz7Tu+O9jmjsUDWvskNmtN6veVzeWERFqIBERAEREAREQG+ujfGezpuUiOLHYcpETzZAOPyXDc4bOkYgzu9F1YLVg/S1mfG7ZYRk5zxm7IeDKNuXhZEZkE1Mt7c+9stnVAmj5zTgJI8cBIzh0OGZB3HoJBzW1PO3Di/PwZOMuT0LV0XaSO6gKKqd+sNHMecuWa3aD54G3iBjtBVkKmb/XZjqIm29ZxOBwklDMnAtOcwAza9rhzx0a244zbRvfkWjT6ryBURACQbNYbpWjgd43HoIx5V9Sa7yC3c10ZfGXJkwREWIsCIiALznnaxrnvIa1oLnE5ANaMSSeAC9FV+my9RjhbZ8Z58w1pMNohB5rftOHqaRvVtVbsmoo8k8LJGHGW8VrYc5tNH2alODt6HyH1dIYvnSne1sjm2ZS4NpqbBpDdjpGZao4tZs6XYncCt9UH9A2MGDKsq9p3scRzj/DYQB5zsd6qBdimKnLaXDHcv2ZpPCxzCIi3FYRekFO6RzY2NLnOODWtBc5xOwADMlW7cfQ0Bq1FoAE7RTg4gfvXDwvRGXEnYqbboVLMiUYuWhCrl6Oqm0SHjvUGOcrht4iNvlnp2DjuV7XaupTUEXJU7MMfCec3vI3vdv6tg3ALbRxhoDWgAAAAAYAAbAANgX0uJf2mdu7RdDTGCiEKLyq4nOje1p1XFrgDhjgSCAcN+BWUmct3jtHuisqKjdJK9w9EuOp+HVWuVrDQFJ88Z/Jd/sT4A5PnjP5Lv9i+gXaqEsKX5MmxLoVSitb4A5PnjP5Lv9ifAHJ88Z/Jd/sXv9ynzfkd3LoVSitcaA5PnjP5Dv9i+vgCf88b/ACD/ALE/uU+b8ju5dCpkVoV2geoa3GKpikd8lzHR49TgXfkq9tixZ6SUw1Ebo3jPA7CPlNcMnDpCsrurs4WeOLWpgoiK4iEREBONF19u4qjueY/q05wdjsjkOQk6jkHdGB8lZ167JksK0o62mHeJHEtb5OB+Np3dGGbezexVyrkubVstmyZLMnd36FoDHnM4D4mXidUjVdxHpLFfHu5d5ye5/ssi8rBZVkWrHVQR1MRxZI0OB39IPAg4gjiCsxU7ocvA+nqJbJn5p1nlgPkzMyljHWAXfZPFXEuPfV3U9n/sGiMsoIiKkkfE0zWNc9xAa0EknYGgYknsVIXMpza9tyV0gxjjdyuB2ANOrTxn1A9OoeKnml+2u57MewHB07hEPROJk/A1w+0orYDv0Zd2Wr8Gaqx1DsPPxjiw6mB0naVvoi41uS1l4UVSeXjpvIdpIvL3bXyPacY4+9R8NVhOs4ek7WOPDV4KLIi7MIqEVFcjO3l5C3l1rm1NoSakDeaDz5XZMZ1nefNGfUM1Lrh6I3VIZVVZLIXAObG08+RpzBJHgNP3j0bVdFDQRwRthiY2NjRg1rRgAOpYu0dtUPDDeyyFed7NDc+4FNZzcWDXmIwdM4DWPENHkN6B2kqTIi40pubzJ7zQljQIiKJ6EREAREQBERAEREAUav8AXTZX0b2YDlWAvhdvEgHg48HYYEdR2gKSopRk4NSR41ncciosi0WATStGwSPA6g8gLHX1CMQREXoC3lyrxmhrYqnHmA6sg4wvwD+vDJw6WhaNFGUVJNMJ4LR0u2U6lrYLVp8ByhaS4bOXiwLHdTmAdeoeKtuxLVZVU0VSzwZWNcBwxGbT0g4jsVb2R/8AK3cfAedNTAtbvOvAA+LDrjwZ2lZGgu2+UpZaQnOF+u393LicB1PDz9pca6LdW/WDx8jTF+L1LOREXPLSmNNlU6eupaFm0NGX0lRJqNx6gwfeX5prq2xNo7OjybFHrkdAHJRexsnrXn43evzY5vV3ND/7s9qj2lSv5W1qjPER6kY+wwaw++XrtUx8UI9Fn6maT3NkSREXRKiT3O0gVNnOwYeUhJxdC483pLD5B6Rkd4Kve618qa0I9eB/OA58bspGek3ePOGIXMKyKGvkgkbNE90b2nEOacCP/wA6NhWO/skbd63MsjY4nWSKsrkaYo5tWCu1YpMgJdkbz53/ABn8PVsVmAriWVSreJI0qSeh+oiKs9CIiAIiIAiIgCIiAIiIDlC1x+sTfvpfeOWIs22xhVVH7+X3rlhL6mOiMLCIikAiIgLL0GWtqVc1KTlNHrD04j/dr3fdX7codwXilpNjHuliA80jlovY1o7VE7g1/I2nSSY4DlmsPoy4xn+tS7SX+q29T1Q2HueQ/wAOQsd+Fg9awWR9rKPmj90WxfhT6F2IvzBFwzSUpot79btVOeFS/tfO0fk4qA3hquVrKmX5c8ruwyOw9in2gzOtqXfQj8UoP9lWkrsXE8ST6yvoa17WXwSRklwo+ERFqIBERAFNbk6UKig1YZMZqf5BPOYPonHZ6Jy4YbVCkUJ1xmsSR6m1odUWDeKnrYhNTyB7d42OY75L2nNp/wCjFbJcp2Nbc9JKJ6eQxvG8bHD5LmnJw6CrwuRpWgrdWCfCCoOQGPe5D9G47D5pz4Eri9o7HKvxR3o0QsT1J4vKqa4scGHVcWkNORwcRkcDltwXqiwlpzr8LNqjI1AxG3vMG3f5CfC1avzgfyYP/Ram+lndz2hVQ4YATPI9B512fhcFpV9JGqqST2V9DG5SXMsC72lC0paunifOCx88THDkoRi10jQ4YhmIyJV9Llq6fj9J9Zg98xdSrl9vhGMlsrBdU21vCIi55cEREBypeAYVdSPp5veuWAtleTx2q+sTe9etavqY8KMLCIikAiIgPSnmLHteNrXBw62kEfkrS0+QjWo5h5TJm+oxub/UVVD9h6irZ0ynWobPedpB/FCw/wBlkt/9q36/gnHhZvvhCPFfipr9J9P5oqv6cSXeMn2gzKtqW/Qj2Sgf3VaStwcRwJHqKszRZ3m3KqA8KhnayoafyaVALxUvJVlTF8ieVvYJHAexXVv20vikRlwo16Ii1EAiIgCIiAIiICxbkaXZqXVgq9aaEZB+2WMdZ+Mb0HPgTsV12ZasNTE2aB7ZGO2OacesHeCN4OYXJ629271VNBLytO/DHDWYc2PA3Pbv6xgRuK5/aOxRn4obn9i2FjW5kx042RydbHUgZTRYE/SRHA/hdH6lW6tW9l7Ka2LMcW97qqciXknHElgGEpjd5Y1CXYbRqZjeqqV/ZdpVqMtVuIzxnKNrdPx+k+swe+YupVy1dPx+k+swe+YupVg/keKJbTowiIuYXBERAcr3k8dqvrE3vXrWrZXk8dqvrE3vXrWr6mPCjC9QiIpAIiID8fsPUVbOmUatDZ7DtAP4YWD+6qunhL3tjG1zg0dbiAPzVpafJhjRwjcyZ3r5Nrf6Sslu+6tev4Jx4WVv+jT/ANxRXJ8Hx+Sir/txJd2yNs/VL1nHZJMe3umHEfjf7FHtKlByVrVGWUmpKPtsGt+MPUl01Uzqevpa5gzLRgfpKeTXGPY9vqX7psoxI2jtGPNkjNQnoI5WL2Ok9SjVPxQl1WPoJLc0VYiIuiVBERAEREAREQBERAEREBtbp+P0n1mD3zF1KuWrp+P0n1mD3zF1KuP/ACPFE0U6MIiLmFwREQHK95PHar6xN7161q2V5PHar6xN7161q+pjwowvUIiKQCIiAkFwbP5e06SPDHvzXn0YsZD/AEKXaTf1q3aakGwchGeuSQud+FzV8aDLJ16uaqIyij1R6cp/s1jvvL9uce77xy1W1jHSyg+Y0cjF7Cw9iwWS9rKXlj92WxXhS6l24ov1FwzSQfTDYvL2a+QDF1O4SjjqjmyfhcXfZUasFv6Tu5JS+FNS4hg2nGPnxYdbCY+wq2aiBr2OjcMWuBaQdha4YEHsVJXHqXWTbUlBKe9yO5LE7CTzqeTtDgP4h4LfRJyqcVrHxIqksP13FbIpTpJu13FXyNaMIpe+x8NV5Os0ei7EYcNXiosuzCSnFSXMztYeAiIpngREQBERAEREAREQG1un4/SfWYPfMXUq5aun4/SfWYPfMXUq4/8AI8UTRTowiIuYXBERAcr3k8dqvrE3vXrWrZXk8dqvrE3vXrWr6mPCjC9QiIpAIi3tybuGvrYqfDmY60h4QswL+rHJo6XBRlJRTbCWSybGH6Ku4+c82aoaXt3HXnAZD6maruwr10FWJqU01WRnK8Mb+7ixxI63ucPsLT6YLWdU1cFlQZ6hbi0bDPLg2NvRqsP/ANnQrYsGyG0tNFSs2RMDceJA5zj0k4ntXGtk1Vl6zefkaYrxehnoiLnloVW6bLrF8bLRjHOiwZLht5InmP8AsuPqfjuVpLzqadsjHRvAc17S1zTsLXDAg9YKtpsdc1JEZLKwVZVN/T1jCRuBrKXaN7nhvOAHCRoBHnADcVTisOJ8l3bWIOs6mk7denJyPS+M/wB9gev3SrdBsbxadNg6nqMHOLc2tkfmHjzX44+ljxC7FMlCWyuGW9fozyWVnmV2iItxWEREAREQBERAEREBtbp+P0n1mD3zF1KuWrp+P0n1mD3zF1KuP/I8UTRTowiIuYXBERAcr3k8dqvrE3vXrWrZXk8dqvrE3vXrWr6mPCjC9QiIpAK57l0TLGsqW0qhvfpmgtacjqn4mLoLidY8Ac/BUS0WXI7tn7omb+rwkE47JJRmI+kDIu6MBvyzb42zJbdox0FKcYWOIa7ySR8ZUO80DIdGzw8Fhvl3ku75Le/0WRWFkz9D9gvqqqW1qjnYOdqE+VO/OR46Gg4D0vNVyLCsWyI6WnjpohgyNoaOJ3lx4kkknpKzVyL7e9nnly9DRFYQREVJIIiICO34ugy0aUwnBsjedE/5L8Nh807CO3aAqzuHebuZ8liWk3CFxdHg/ZG921jj8hxOIcNhIOw4i7lBtJWjttoR8tCA2pYMtwlYP2bjx4HdjgcjlrotWO7no/syuUeaKlv5ciSzZ9XN0DyTFJxHyH8HD2jMbwIwrQuhe+OaN1i2sDq48mx78WuY5pwEchObXNPgv3bCotfe4c1myZ4vgce9ygZHzH/Jd7DtG8Dr1WtPYnr+SiUeaIwiItJAIiIAiIgCIiA2t0/H6T6zB75i6lXK13KhsdZTSPIa1k8TnOOwNbI0uJ6gCug/hKsz53F+L/C5Pb4SlJYWS+ppIkyKM/CVZnzuL8X+E+EqzPncX4v8Lnd1Z5X9C7aXUkyKM/CVZnzuL8X+E+EqzPncX4v8J3Vnlf0G0upz7eTx2q+sTe9etas63Z2vqqiRh1munlc0jYWukcQR1ghYK+ljojEwt9c26Eto1AhZzWNwMsmGUbP7uOeA/sCv259zJ7Rm5OMasbSOUlI5rB/5OI2N9eAzU/vXeyCyKf8ARVm/G7JJdpY4jnEnypTl0Ny4AKi2152K+L8fFk4x5vQ8dIN6Y6WFth2cDkBHIWZnnbYgRm57iecenDaThL9GlxRZ8GvIAaiUAvO3UbtETT0bzvPQAtNou0bmnwr6sd/dnGx2ZiDtr34/tDj2Y8ScLMXKvtUV3UH6vqy+K5sIiLEWBERAEREAREQEG0iaNWWg0zxasdS0bdjZQBk2Tp4O3bDiNkKuzfx1NrWTa8ZfCO9kyN1nRjc148tmwhwxIywxGGF3KO3vuPT2jHqyjVkaOZK3DXb0H5TcfJPZgc1rqvWNizevuiuUeaKrvhopdG3uuzz3RTuGtqtOu9rTvYR8a3pHO69qrtWGya07uy6pHKUzndJhfjvB2wv6PY4BSF1JZNv86M9y1hGJGAD3HeXN8GYdIIdxw2LpRulBZl4o9V/pS4p6alNopTebRvW0OLnR8rEP2seLmgee3wmdow6SostcZxmsxeSDTWoREUzwIiIAiIgCIiAIikd2rgVtdgYo9WP/AJZMWR9hwxf9kFRlJRWZPASzoRxT65WimarwqKnGCn2582SRu3mg+A3Dyj2A7RKae7dlWG1s1W8T1GGLWlocceMUOOAz8tx7Qo7aV5LSt6U0tMwxwYjWaCQ0DcaiXfx1R2AkYrHK+Vi9nuXV/wCFiilqbG9GkOOCMWXY7cB4HKxgnEnIth3vcT+0zJ3YnMbrRxot7mLa2sAdP4TIzzhETnrOPlSewdJzG7uRo4gs4CQ99qCM5SPBx2tib5I6dp9il651l6S2KtOb5suUebCIixlgREQBERAEREAREQBERAedTTMkYY5Gte1wwLXAOaRwIORVY3p0JseTNQP5J23knE6mPmPGLme0dStJFbXdOt5iyLinqUfT38teynCGtjdKzYOV2kfR1DcQ7t1uxbR1t2BamdRH3LM7a4jkjid/Ks5jvt+pWxUUzJGlj2te07WuAcCOkHIqE21ocs+fF0bXU7uMR5uP7t2IHU3Bao31SeWtl9UQcWviROt0IiRvKUVWyRp2B4BH82PEH7qi9fortOLH9X5QcY3sf+HEO9iktRoar6ZxkoqppPQ59O8/dxB9YXx3ZeakyLZpQOLI6nH7TMX+1a4Wz92afruZW4rmiA1V36qL4ynnZ6UMg9pasF0ZG0EdYwVmHS/asWU1Kz7UM8R9rsPYvtunmfyqSI/xHj82lXKy7yJ/Mjsx6lYNYTsBPtWZS2FUy/F08z/Rikd+TVYjtPU26kiH8Vx/8QvP4ZbSlyhpYyTwimlPscjsu8mPmNmPUjdBovtObZTOYOMjmR+wnW9ilNnaDHga9XVMjaMyIxrZfvH4Aeory/TN5arJkcsYPCFkA+9KMR61+x6JbUqyHVlSAPPlfUOHU3wR95Uytn700vTeySiuSNk2pu9ZebAKqZuwj9Ydj0OOETD1YFauu0o2laDzT2fCYwcuYOUlw4ueRqxjpwGHylLLF0KUMODpjJUO4OOoz7jM/W4qc0NnxQMEcMbI2DY1jQ0eoLJK6qLyk5Pq9CxRl6FV3c0Lvkf3RaUpc5x1jG15c5x+lmOf3fvK07Os2KnjEMMbY2N2NaAB19J6dpWSizW3Ts4mTUUtAiIqSQREQBERAER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2" y="5014991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03" y="4878546"/>
            <a:ext cx="2362200" cy="240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77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884" y="198437"/>
            <a:ext cx="980573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Probability: Complement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Complement of an Event: All outcomes that are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NOT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 the event.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ans"/>
              <a:cs typeface="Arial" charset="0"/>
            </a:endParaRPr>
          </a:p>
          <a:p>
            <a:pPr fontAlgn="ctr"/>
            <a:r>
              <a:rPr lang="en-US" sz="2600" dirty="0">
                <a:latin typeface="Liberation Sans"/>
              </a:rPr>
              <a:t>When the event is </a:t>
            </a:r>
            <a:r>
              <a:rPr lang="en-US" sz="2600" b="1" dirty="0">
                <a:latin typeface="Liberation Sans"/>
              </a:rPr>
              <a:t>Heads</a:t>
            </a:r>
            <a:r>
              <a:rPr lang="en-US" sz="2600" dirty="0">
                <a:latin typeface="Liberation Sans"/>
              </a:rPr>
              <a:t>, the complement is </a:t>
            </a:r>
            <a:r>
              <a:rPr lang="en-US" sz="2600" b="1" dirty="0" smtClean="0">
                <a:latin typeface="Liberation Sans"/>
              </a:rPr>
              <a:t>Tails</a:t>
            </a:r>
          </a:p>
          <a:p>
            <a:pPr fontAlgn="ctr"/>
            <a:endParaRPr lang="en-US" sz="2600" dirty="0">
              <a:latin typeface="Liberation Sans"/>
            </a:endParaRPr>
          </a:p>
          <a:p>
            <a:pPr fontAlgn="ctr"/>
            <a:r>
              <a:rPr lang="en-US" sz="2600" dirty="0">
                <a:latin typeface="Liberation Sans"/>
              </a:rPr>
              <a:t>When the event is </a:t>
            </a:r>
            <a:r>
              <a:rPr lang="en-US" sz="2600" b="1" dirty="0">
                <a:latin typeface="Liberation Sans"/>
              </a:rPr>
              <a:t>{Monday, Wednesday}</a:t>
            </a:r>
            <a:r>
              <a:rPr lang="en-US" sz="2600" dirty="0">
                <a:latin typeface="Liberation Sans"/>
              </a:rPr>
              <a:t> the complement is </a:t>
            </a:r>
            <a:r>
              <a:rPr lang="en-US" sz="2600" b="1" dirty="0">
                <a:latin typeface="Liberation Sans"/>
              </a:rPr>
              <a:t>{Tuesday, Thursday, Friday, Saturday, Sunday}</a:t>
            </a:r>
            <a:endParaRPr lang="en-US" sz="2600" dirty="0">
              <a:latin typeface="Liberation San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ans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7" y="3059863"/>
            <a:ext cx="413317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7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12" y="317351"/>
            <a:ext cx="9677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Liberation Sans"/>
              </a:rPr>
              <a:t>The probability of an event is shown using "P":</a:t>
            </a:r>
          </a:p>
          <a:p>
            <a:r>
              <a:rPr lang="en-US" sz="3000" b="1" dirty="0" smtClean="0">
                <a:latin typeface="Liberation Sans"/>
              </a:rPr>
              <a:t>P(A)</a:t>
            </a:r>
            <a:r>
              <a:rPr lang="en-US" sz="3000" dirty="0" smtClean="0">
                <a:latin typeface="Liberation Sans"/>
              </a:rPr>
              <a:t> means "Probability of Event A“</a:t>
            </a:r>
          </a:p>
          <a:p>
            <a:endParaRPr lang="en-US" sz="3000" dirty="0" smtClean="0">
              <a:latin typeface="Liberation Sans"/>
            </a:endParaRPr>
          </a:p>
          <a:p>
            <a:r>
              <a:rPr lang="en-US" sz="3000" dirty="0" smtClean="0">
                <a:latin typeface="Liberation Sans"/>
              </a:rPr>
              <a:t>The complement is shown by a little ' mark such as A' (or sometimes A</a:t>
            </a:r>
            <a:r>
              <a:rPr lang="en-US" sz="3000" baseline="30000" dirty="0" smtClean="0">
                <a:latin typeface="Liberation Sans"/>
              </a:rPr>
              <a:t>c</a:t>
            </a:r>
            <a:r>
              <a:rPr lang="en-US" sz="3000" dirty="0" smtClean="0">
                <a:latin typeface="Liberation Sans"/>
              </a:rPr>
              <a:t>):</a:t>
            </a:r>
          </a:p>
          <a:p>
            <a:endParaRPr lang="en-US" sz="3000" dirty="0" smtClean="0">
              <a:latin typeface="Liberation Sans"/>
            </a:endParaRPr>
          </a:p>
          <a:p>
            <a:r>
              <a:rPr lang="en-US" sz="3000" b="1" dirty="0" smtClean="0">
                <a:latin typeface="Liberation Sans"/>
              </a:rPr>
              <a:t>P(A')</a:t>
            </a:r>
            <a:r>
              <a:rPr lang="en-US" sz="3000" dirty="0" smtClean="0">
                <a:latin typeface="Liberation Sans"/>
              </a:rPr>
              <a:t> means "Probability of the complement of Event A"</a:t>
            </a:r>
          </a:p>
          <a:p>
            <a:r>
              <a:rPr lang="en-US" sz="3000" dirty="0" smtClean="0">
                <a:latin typeface="Liberation Sans"/>
              </a:rPr>
              <a:t>The two probabilities always add to 1</a:t>
            </a:r>
          </a:p>
          <a:p>
            <a:endParaRPr lang="en-US" sz="3000" dirty="0" smtClean="0">
              <a:latin typeface="Liberation Sans"/>
            </a:endParaRPr>
          </a:p>
          <a:p>
            <a:pPr algn="r"/>
            <a:r>
              <a:rPr lang="en-US" sz="3000" dirty="0" smtClean="0">
                <a:latin typeface="Liberation Sans"/>
              </a:rPr>
              <a:t>P(A) + P(A') = 1</a:t>
            </a:r>
            <a:endParaRPr lang="en-US" sz="3000" dirty="0">
              <a:latin typeface="Liberation San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4313237"/>
            <a:ext cx="5791200" cy="294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81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712" y="158814"/>
            <a:ext cx="9601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u="sng" dirty="0" smtClean="0">
                <a:latin typeface="Liberation Sans"/>
              </a:rPr>
              <a:t>Independent Events </a:t>
            </a:r>
          </a:p>
          <a:p>
            <a:r>
              <a:rPr lang="en-US" sz="2600" dirty="0" smtClean="0">
                <a:latin typeface="Liberation Sans"/>
              </a:rPr>
              <a:t>Events can be "Independent", meaning each event is </a:t>
            </a:r>
            <a:r>
              <a:rPr lang="en-US" sz="2600" b="1" dirty="0" smtClean="0">
                <a:latin typeface="Liberation Sans"/>
              </a:rPr>
              <a:t>not affected</a:t>
            </a:r>
            <a:r>
              <a:rPr lang="en-US" sz="2600" dirty="0" smtClean="0">
                <a:latin typeface="Liberation Sans"/>
              </a:rPr>
              <a:t> by any other events.</a:t>
            </a:r>
          </a:p>
          <a:p>
            <a:endParaRPr lang="en-US" sz="2600" dirty="0" smtClean="0">
              <a:latin typeface="Liberation Sans"/>
            </a:endParaRPr>
          </a:p>
          <a:p>
            <a:r>
              <a:rPr lang="en-US" sz="2600" dirty="0" smtClean="0">
                <a:latin typeface="Liberation Sans"/>
              </a:rPr>
              <a:t>This is an important idea! A coin does not "know" that it came up heads before ... each toss of a coin is a perfect isolated thing.</a:t>
            </a:r>
          </a:p>
          <a:p>
            <a:endParaRPr lang="en-US" sz="2600" dirty="0" smtClean="0">
              <a:latin typeface="Liberation Sans"/>
            </a:endParaRPr>
          </a:p>
          <a:p>
            <a:r>
              <a:rPr lang="en-US" sz="2600" u="sng" dirty="0" smtClean="0">
                <a:latin typeface="Liberation Sans"/>
              </a:rPr>
              <a:t>Example:</a:t>
            </a:r>
            <a:r>
              <a:rPr lang="en-US" sz="2600" dirty="0" smtClean="0">
                <a:latin typeface="Liberation Sans"/>
              </a:rPr>
              <a:t> You toss a coin three times and it </a:t>
            </a:r>
          </a:p>
          <a:p>
            <a:r>
              <a:rPr lang="en-US" sz="2600" dirty="0" smtClean="0">
                <a:latin typeface="Liberation Sans"/>
              </a:rPr>
              <a:t>comes up "Heads" each time ... what is the </a:t>
            </a:r>
          </a:p>
          <a:p>
            <a:r>
              <a:rPr lang="en-US" sz="2600" dirty="0" smtClean="0">
                <a:latin typeface="Liberation Sans"/>
              </a:rPr>
              <a:t>chance that the next toss will also be a </a:t>
            </a:r>
          </a:p>
          <a:p>
            <a:r>
              <a:rPr lang="en-US" sz="2600" dirty="0" smtClean="0">
                <a:latin typeface="Liberation Sans"/>
              </a:rPr>
              <a:t>"Head"? The chance is simply 1/2, or 50%,  </a:t>
            </a:r>
          </a:p>
          <a:p>
            <a:r>
              <a:rPr lang="en-US" sz="2600" dirty="0" smtClean="0">
                <a:latin typeface="Liberation Sans"/>
              </a:rPr>
              <a:t>just like ANY OTHER toss of the coin.</a:t>
            </a:r>
          </a:p>
          <a:p>
            <a:endParaRPr lang="en-US" sz="2600" dirty="0" smtClean="0">
              <a:latin typeface="Liberation Sans"/>
            </a:endParaRPr>
          </a:p>
          <a:p>
            <a:r>
              <a:rPr lang="en-US" sz="2600" dirty="0" smtClean="0">
                <a:latin typeface="Liberation Sans"/>
              </a:rPr>
              <a:t>What it did in the past will </a:t>
            </a:r>
            <a:r>
              <a:rPr lang="en-US" sz="2600" b="1" dirty="0" smtClean="0">
                <a:latin typeface="Liberation Sans"/>
              </a:rPr>
              <a:t>not affect </a:t>
            </a:r>
          </a:p>
          <a:p>
            <a:r>
              <a:rPr lang="en-US" sz="2600" dirty="0" smtClean="0">
                <a:latin typeface="Liberation Sans"/>
              </a:rPr>
              <a:t>the current toss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AutoShape 2" descr="data:image/jpeg;base64,/9j/4AAQSkZJRgABAQAAAQABAAD/2wCEAAkGBxQSEBUUExQWFBIVGBkaFBgVFxUaHhkaGhgYFhcWGhgZHCggGBwnHBgWITEhJSkrLi4uGSAzOD8sNygvLisBCgoKDg0OGxAQGy0kICQ0Ly8vLTYsLCwwNzQsNCwsLSwsLCw0LCwsLDcsLCwsLCwsLCw0LCwsLCwsLCwsLCwsLP/AABEIAPEA0QMBIgACEQEDEQH/xAAcAAEAAgMBAQEAAAAAAAAAAAAABgcDBAUCCAH/xABDEAACAQMDAgQEAwUHAgMJAAABAgMABBEFEiEGMRNBUWEHIjKBFCNxM0JSkbEVYnKCkqHB0fA0Q7IWJFNUY3OTouH/xAAaAQEAAwEBAQAAAAAAAAAAAAAAAgMEAQUG/8QAMREAAgECBAQFAgYDAQAAAAAAAAECAxEEEiExBRNBUSJhgZHhcdFCobHB8PEUIzIG/9oADAMBAAIRAxEAPwC8aUpQClK/CwH/ABQH7SlU3F8QdRu5ZJrQwRWqsyQrKjN4gB/aswIIPsOB25xmq6tWFKOabsjsYuTsif8AxJu54dKuZbZikyIGDDGQodTIRkEZ2b6ryIS8MLu8LHnf+JmOcj6thbw/ttx7Vg13qrWpraWBorFkljeNzH4obDqVON8gG7BPlivelQlLeJGGGWNFIyDghQMZHft3rxeJ4xZYujU9maaFPV5kbNn1bqNixeR/x9qOXVlVZ0HmUZQFfHfBHOMDHerO6b6ht7+AT2zh4zwfIq3GUde6sMjj3BGQQarKuVdaW6mVrWU27XC+Hc7RxIhPJH8MmM4Yep9c1DBcX/DX9/udqYfrEsqw+JOmTXIt47pWlZtq5WQKzZwFV2UKST2wefLNS2qB1RfwsUHgW5dY54XZIly22OQSkjAySSgGT/FVt9IdZQagHEayxSx43xTrscA9nxkgqSCMg+XOK9fCYqOIjmSt6lFSm4OxI6UpWorFKUoBSlKAUpSgFKUoBSlKAUpSgFKUoBSlcTrbVHtdOuZ48eJHEzJkZAbGFJHnyRxQHbqkOsbRNQ1S6MpZktWjig2uwCkIry4x2becH/CPSsNvcalJCj/2nOsjqrN8sZUEjJAXAwOazaTYeDGVLmR2Znkdu7u5yzH9TXiY7idPlONKXiv5o00qLzXktD9kv9ViXbb33iRlSu26VXZc/vCULuY/4v8AevemWYhhjiXsihc4xkjuce5yfvWzSvDr4ytWio1HexqjTjF3QpSuXrGuJavGJQRHJuHiDkKwxgMBzyCefb9SKKdOVSWWKuyTaSuzqUrDaXccq7o3V19VIP8ATtWjqsM0s9tBBL4Ukrtk7Q3yojOSVPdcgD7irKVCVSoqezOSlZXNi71JI5Yo2DAykhGwNu4c7Sc5BPlxWHR7u60+/uLtIluY5UVPDErI4CleVBBVjw3HfnjHIPM6u0a8We0iuWj/AA8jkb4M5LoNyk7xmM98YJ/eqRyyhVLMQqgEsTwAB3JrenPAyi42zNarfqVtKpdPoWf0z1BDfW6zwE7CSCGGGRh9SOvkw/7yK6tQf4TacyWss7qUN3M0qIQQRHgJGSD5sF3/AOYVOK+pi20mzAxSlKkcFKUoBSlaupahFbxNLNIsUSfU7kADyHJ8ycADzJoDapVV6j8YC9zFBYWclw037J5CYhIuWG9FKk7Mq/zNtxtNSAa5qqgM1naP6ol1IrfplodufvQE0pUY0nrSKSQQ3EclncNwsdxtAkPHEUqkpLyRwDn2qT0ApSlAKUpQHJ6q16Ows5bmQErEM7R3ZiQqKPTLEDPl3qk9e1jWNTt2imEEFvLgtGFIYBWDrnOW7qD3/l2q4fiBoa3um3EDPs3LuDk4CshEilv7uVGfYmqt6dvWmtYpGGGZRu9yMgn74z9683iWKq4eClTtq7F1GEZuzN21i2Iq/wAKgfyAFZKUr5Fu7uz0BX4zAdyBngZ8z6V+1zOodIW6hKE7WHzRt/Cw7H9PI+xqdOMZTSk7LucldLQ6dcfq63V7OUtjMamRCccMgyp5/l964/S6an+EjmjQXsTF1KbsSRsrFcbj9S8A+ffHGK7UGmXWokQSW0tpb5U3DzZBZQcmKMcEkkD5vIZ/Q+nDh1alXi7qye9/23KnUUo2tuSSb4eWUoEsaNbSuoO+2do8EgHhPpH6YrodNdJJaSNKZZbiYrsDzEEqmclVwOMnBJ88CpFSvWcmyapxWtiK/EyDOmyyAfmW5SaM+jIw5/0lgfY1o9MdHXF8Vk1CJYrMgMtsHJeRs5UysAMJ+9tB54zUv1OyWeGSF/olRkb9GBGf15rH8K78yabHG5zNas9tL7NCxQf/AKbD96uoUqc2pSV2tjPiLp6dSXKMDA4Ar9rTvNUghIEs0UZPIEjopI9QGNbFvOsihkZXU9mUgg/oRwa3GQyUpSgFKUoBVP8Axlu9+o2Nuxg8KNXndLmQxxMc7E3nHONp45zkjz5uCqq+KEog1fT55Lc3MbRzRKiqGPicFcKeMncMf5j5UBx/hbG1xqN7dyPFIY1SCMwAiILgZESn6VARQPXJ9atGq9+G145v9TjmiEEzSRzGPcrYDqeMjgkZQkjuWqTdT381qhuUAlgjXNxF2YIDlpo282UZyjcEDggjkDe1rSIbuFoZ03xtg4yQQRyGBHII9RXCsdfuNKkEeoSmexchYLor80R8kucDkHsJPUc9/l0dC6mv9QDTWkVqlruKxm4eQyHbwSyxZCnzwcdx37mZ3lqk0bRyKHjdSrqexB4IoCQRyBgGUgqQCCDkEHkEEdxXqq16MuZNMvBpszM9pLk2EznlSOWtWPrjJXt7d8CyqAUpSgKO6j1y51S8uLdm8LTraZo2RMq8zISuJDnO3IJxwPp4yMjeRAAAAAAMADsAOwFSvrT4epdMbi1k/CXvnIudsuM4WVOzf4sE+ucAVXFrrE0Vz+EvojBc9lYfRL6FT7+WMg9uDxXgcWwtebzp3iunb7mvDzgtOph6q1W4tGWZFWS3xtkQ8ENzht3cA8DzHHvXi167s2UFnaM+YZGOPuoINSYjIweQe4NcfpWzgg1tEijU+LDIZFwCIiMMrrx8mcFcAj6qxYSNDELlzi1JdV1+v3LZ5ou6ejPOgrdajNObaXwbaMLseSAkOxHzKCSDwRnzxke1dqPoW6kbbc3o8HHzLbxiNm9i5yQO+cVYBpXqRpU42yxWnkr+5JQ7s0tH0qK1gSGFdkafSMk9ySSSeSSSTW7SlTepNKwpSlcOiq31TWbvTdUnhtY0c6mI2gMjYWOVR4cjEY+Y+ZHn8vftUgu+skj1WPTzE2ZEBEueNxDELtI5XC/UD34xxW91X05HfQ7HJSRDuglX6on8mUjBxkDIyM48iARdTk6bu+pRUSqKy6HIn6d06IhLwpcXV2drST5aSVzhTs84gMgDbjaMc8Vi+F9qLDWL3T42ZrdokuIgxztOURh5c/OB25CLntURhu5YtVM+pXYtri2wApjbwprcLhzEQfrbJbGO7eowLJ+Gtk00lxqciGM3e1LdHGGS3jG1SfQyMNxHI4UgnNaaalm3uZ6jjbaxPaUpV5QKUpQCon8TdCa7sG8LP4m3ZZ7Yjv4kfIGPPK7hj1IPlUspQFA6VrCW9zp+oPdCZ71DFeb2j3Ju27Ssa42RpImM+g98C1NdszNazxKcNJFIikerIVH+5queqOm47C5uYfwiTQ6mCLRlCIYp2YZg8RuI1ziRf8AAB5xLOgdfa4heGfi8tG8G4GR8xX5RKPZsfzz5YoCBdB6XPDYRXun5adWdL21ZjtmCOewJ+SULtx/i48w1n6Dr0d7beNbnnBDK3BjkA5jcdwQf5jkVG7mBtKvpLpQW0+7bNyqgn8PLj9vtH7h53Eds+wzm6i8KDdqNnNEsiqWnjV02XaAbirYP7UDdtcAnnByDQGTTHGs6RG8n5Ur5ZXTI8KeN2VZU5yMMue+cEipV0Tr5u4CsoC3cDeFdJ2xIv74H8Dj5lPbBx5VDfg1cK+lLtxhZZRtBzsy5cKfThgfvXrWbkWGuWdyDtivgba5HZSy7fBkPq2WC5PZVPbJoC0qUpQCop8SenFvbCUBN1xEjSWzDhlkUblCt7kYx27elSulAUV05rC3VusgI3YxIv8LefHkD3HtXjUunYJ5BKwZJR2kjYo3HA5Hn71rXvTyWevXKlGRZfzrUglVKt80qAKcEBiRtPbYPau/XyGMg8JiGqTa+enmj0Kb5kPEc7Q/Gs723C3M0sNxIY5I53L4JRmV0J+kjbz61aNU3ea/Db6rA11uEUEbPHtBYtI/yA49AA33q1tE1aK7gSeBi0b5wSCDwSpBB8wQRXrUeZKjGc9W+v6HYNXaRvUpSplp4n3bW243YO3PbOOM/eon8PdWvJ7SUXabbmGRo8su3cQoIJAGOCe44IxUvpUk9LWIuN3cqW56R1uS6iupJrV5oc+ETwFBzxhYhnue+a60zdQxrwLOY+i4B8hj5ig96sSlTdVvdIr5SWzZVGs63NJbmDW9OkWI8i4tgG8M5wH7sEI553cj90g1sdMazf6bGrwH+09HxlGXiSJASGAVsMCvOVwV+X9zJxZzDIwex71C9DCw63c29uoS3/DJJKkYwiT7wBwOEZozn1IAPlVkKtr2RXOlqrssPp3qG3voRNbSLIh747qe+117qfY11KqbqTS20+T+0rEeGYzuvIU4WeLPznbnaHUFjnHqe/e0dPvEmiSWM7o5FV0PqrAMD/I1qhNTV0ZpwcHZmxSlKmQFcPqHqu2s2WORmaeT9lBEpklk74CovbOCAWwOO9a3X/U/9n2hkVd9xIwito8Z3Svnbkegxk/y860+gei/watPcv+I1GbmadssRwAI0ZuQgAA8s/oAABsappY1ewaO4hltWLbo9+zxInXlJV2MQO5HcHBYcZqn/AA5rGZZLezdL+yRjqA3gxTwEkmbczbnZz82RnGP7uB9E1FevujU1GEY2rcRkNE7KCpwQ3hSDHzxEgZX1APsQMXTmvQ31us8DbkbhgfqRvNHHkRn9DwRkHNc9+gtNMgkNnDuXsACF+8YOxvuDVUWGoS6beSSMDb3odRPYrGFiuY2YIv4fw8gMAcjOc5JBPzKbc0DrC1uyEV/Dn7NBN8kqsO67G+r/AC5/rQG7p+iQwTSyxLsabb4iqcISucOE7BueSO9Q/wCN0gSwil/8yO5jaL0LBXOD7YBPl2qwiKqj43XPjPZWEZBkllDEc5Xd+VFke5eT/T70BcH9sL/C3+3/AFpW5+FT+Bf9IpQGalKUBFPiB0fHqESMZWt5rcs8My4OzI+YMPNTgEgEdh7g1b0jeTS2++YhssfDbbtLoOAxXsM8/wDfe+3QEEHkHg/pXz5oC3ckk1laJGfwkkkTTzkhNiOUjGEGS+0H/TmvN4nh5VqaUEr33fRF9CVpHW1rUhbQPKQW2jgAHk+Wcdhnua7nwpvYn06NUmWWRSzTAAqUeR2kKlT5DdjPY4OK4d/perQRlvCtrkg9oWkVseu1wM/Yk+1dv4fdPzQGa6uNqTXXhkxIDiMICACT3c5GfQ5+2LB4eVGElJL63v6W9zTduaJlSsVzcJGjPIyoijLMxAAHqSe1QW9+J6c/hbWW4AON7MsKMPVS2WI/yitai2XJOTtFNvslf9Cf0qvdB+LdpPIscqPbs3G52Qxg47GTIwM8ZK4/Sp9DOrjKMrD1Ug/0rsoSjuiEZxlszX1W+MKbxDLPzjbAELDv82HdeOMcHPP8o+vWxJ2jTdTzzjNsoHH94yYx71LcUxXE11QafRkMkvdWumKxQRWEXbxZ2EsmP4kjT5Q3s3HvXe6d0RLSIorvI7MXllkOXkc/vM3nxgD2FcvqDrq1tj4aMLm6Y7Y4ISGJcnAVmGQnJHfn0BrrdPwTLDm5fdPIS8gXO1CcARIMnCqAB7nLd2Jqcr5drEY2zdzH1dcLHp90zfSIJc++UKgfckD711vh5pzW+lWkT/WsKlh6FvnK/bdj7VEtYX+0r6OwjIMMDpNqBxldqkNFbHyYueSD2C55wRVn1qw8Wo3fUy4iV5WXQV+MwAJJwBySfL3r9qvLyF9avJIvFK6XaSGK4jUsrXMyjLIWU8RKSn6kH2K3lBFepuuYZtetnhWW9t7KORgtqhcmVgys/oyKNh3DjjuasvpDrS11JCYHIkX9pFINsieXK+Y9wSPvxUf64t4tPudOv0QRw27G2n2AALBKpVCQB9CPz/m881IOpuj7a+Adh4dyvMNzF8siMOVIYfUB6HI5PbvQEipUV6M1uRnlsro5vbXG99u0Txn9nOo9xgMPJs1KqA5PUfTdtfxeFdRCVQcr3DKfVWUgr9jz51V2tfBWXbKLa6SQSY4u4gzrtwFK3CgsOABgADHcHAq56UB8/wBl0Xr9rIIrQvFCOMm6ikiz3JRHAZBn+5n9e9TP4e/DF7a5N9fzC4vDnbgswQkFS5ZsF228DjA8s8EWbSgFKUoBSlKA/GOBVNfBwF9PuHDFZZLmUsThirbU7g9zz5+tXNVQXlu2g3k0jK8mmXcm/eoybeQkkhlHdDk8+gHcjmqtFyjZFlKSUtT3Y9U3zTyIlql3BFMIXnhJi54DkRuzbthJBwcfoOaln9pr+KNsFYuIhKWwNoBcxque+4lXP6KaiendT6Zp1nhLtZgC7gKwaRy7F8bRjB5A+bA45p8LtS/Gfi7xm/MllCbOfy441/KQc4PDscgDJzWWUdG7GuMtUrnO+K2oF57ey48IqZ5h/EFJWMH+7uBOPYelQjU1MjpACQpBaUjj5Rwq/c/0qV/F+2aG8tr3DGHwzDIRztwzOuf13n/R/ON3GoLtXw/zJJPliVcEsx4UfzIqDT8LS/s+g4ZKh/jVFOVne8u7irafR7er7nuCzMki2ttEjzMPpIG1F4BkkPkoyPc/epzo3wptI4/zt0kxOWdGeMDP7iqhAC59ef6V2OgelzY258Qh7mU753Hr+6gPmqj/AHJqT0zZdIv1PMxeIeKnmaslsuy+/wDEQKX4WQZ/LuryIeYWUEfryua1pvhHC/13l23+JlP9RVjUpzZ9zJyodiNdK9DWmnndChaUjBkkO5seYGAFX7AGs/U2qSqUtrMK99PxEG+mNB9dxJ6Iv3ycAA9q2de6hgs0ZppApCM4TIDOFwCFBIySSoHua8fC7TXaJtQuVxd3nzYP/lwA/kxKPJduG9TkZyRVtKDnLNIrqzUFlid/pLpqKwg8KPLMzF5pG5aSRvqdj/x5V26UraYj8aoN8FkX+yUdSWMss7szd2PjOu48dyFWpvKwCkscKASSfIeZqnfhX1j4NgtrBZ3V2IJZFMsKpsKtI8itlmBBwRwQKAtjWNLiuoJIJ0DxSDDqf5gg+RBAIPkQDVb2FzqOiOLZoJtR00Z8GWFS80S+UTKODtwMZwMHg/urNumOroL4yIgeKeI4lgmXZInOMlckEe4J7iu/QEC0G8N5rb3UcMqW8dl4PiyxSRF5HmWXYA4BIUKfLgk+oqe0pQClKUApSlAKUpQClKUAoRSlAaUWkW6uXWCJXPdhGgJzyckDJqn+hIza67qlq42l2MqehXeWTHvsmU/Y+lXbVd/EjRJUurbVLaPe1sGW6RfrkgP8I7MVBkOO/I9KhUjmi0TpyyyTO7dWySoySKrowwysAQR6EGudpHTNpauzwW8cbt3ZRzg9wCc7R7DArzofVFpdqGgnRif3CwVxzjlD8w59sHyzXYBrznmWh6HheopSolpHXMcl7LZ3Ef4a4RyIwzgrKONpVsD5iCCFxz5E9qKLex1yS3JbSlKiSI1190quoWpQBROnzQOQOG81J/hbGD5dj5VLOjta/GWccpTw5OUmj7eHLGSkiY8sMDgHyIrBUe0W8a2114D+wvovFTtxPCAkgA9TGqsf0HvWvDT1ymTEQ/EWHSlK1mQh3xCZpmtdPRtn42RhMQSD+HiXxJlGCD8w2p+jGsd/0W8FwLrS2jtphGI5IHT8iZV4QME5RgOzjPYDzOfz4iWFwstpf2q+K9i0hli85IZFUShPIsFU4H8skYMs0vUI7iCOaI7o5FDIfYjPI8j5EeRoCBxaTqV1qtpdT28Folr4odo5fEaZXXaF4UHAIH1YxuJ78VY1KUApSlAKUpQClKUApSlAKUpQClKUApSojrvxIsLWZoHkZ50+pIo3cg99uQNufbPHnQHXvul7KbJltLdye5aGMn9c4z5muRd/DiwZCIomtWIwHtpHiYe/yna3+YGuWfi7ZgnMF3tAzu8FSD24wH3fzHlXX0v4j6bO21bpEfONswaI5PYfmAA/auJpkYzjL/lla6B0vcm4vLY6neR3FrKFHzsytFIA8T7GPcgNnB44++npnSl9rcczPdxtFBMY4JZYEDvs7srx8hTkcZYfcVMku431fU5YGRtlvb7mTkF9kjDkcN8oXkH0HlXe+EMCpotoFIO5WdiDn5ndmbJ9RnH2quK8bL5PwIjGk6xPp9wthqb7i3/hLs52zD+ByfpkHbn2z3BabV0de0OC9hMNzGJIzzg9wfJlYcq3J5HqahEvSuo2OFsJkurZfpgujh0HkqTD6gPLdjA45qurQvrEsp17aSJNXA1mDdqOlkcss8vGOdvgPubPkAQuf1FYnvdXPC6UqnH1PeQEA+fC5JH8jXa6X6alSY3d66SXZXZGkW4RQRnBZUB5ZmIyzn2AwBzClRkpXZKrWi42RLKq0WsmqtNO93dQosssUEdvJ4QRY32b2wMu7FS3PbdgdqtKqwtIzpmoy2znFneO01pI2MLK3MtuW/XlQf8AcmtFXNl8JRSy5vEZem9Vu7C8is7yY3VtcEra3DfWjgZEUp/eyOzckn7hbKqpfiLqgt7jTpJVcWkVx4s0iLu2sgxGuPcs2fbtk134vilazcWkN1eN5+DCwC8Z+Z5CoX/+ilKTcLsVIpTsid0qDDre7HzPpNwEH1FJrd2+yBgWrudL9XWuoKxtpNzIcSIwZXQ+6MM48s9uDU009iDTW53aUpXTgpSlAKUpQClKUApSlAKxXFykYy7Kg9WIA/may1U3U4t9W1uO3Z0mtrOBpHRXyGmMnhlWCn93Ck/yPBrknZXZ2Ku7Indz1rp8bbXvbYMO48aM4/XB4qi+sL61bWZmtZVljuUVyUzhZV3Ky5887d+f71dbqKRIdSGn22k2c7sqtFujRWYbCzZZu+Nrck+VaPU3SWo+Gk66RBbeAS7fh3iLMuOQURzuHHlkj+dVtucbW3IYiip05QuaFeJYVYYZQw9CAf61qLrEJUNvHOPl7tk+W0c5r3YyyuSzqEQ/Qp+r9W9P0rFla12PmOVOKcnpb09jd6P1ttMkugtqZUmC7CjYwVDYBz5fOfcY861OmfxFmgMFxJBKeX2MCpPkGjbKNjgdvKtmvMiBgVPYgg/fipc2XQ1S4jWlGMb2sWBoHxZkR1TUIkERzm5hD4XA48SHDEZ/iU4Hp6Wlp+oRTxrJDIssbfSyEMD9x5+1fMWnTtzHIfzExz/Ev7r/APB962dN6lm065zZcyv+1hwTG64J3MoIw3owIPf150wqtvKzdh8ZJz5c169PqfTtK0tG1FLm3inj+iVFdf0YA4/Udq3avPRFQL4lW348ppykLnbPPJtDGJFYiMIMjEjsGAOeFVu+amWralHbQSTTMEijUs7H0HkPUnsB5kgVUGk9ZRxSS3d4JBPfjxoo41MhjtIlYRZAPyjb4jk4weTxzUKjajpuTppOWuxYFra7IViZjIFQIWkwS+AFJf1J8/1qPoLbR4Z3kl2W8kpkjjx9BYKGiiUcsCwJwAAAfIAms3TXUUl63iJbNHZlSUmkdN0jBtoAiUkqvDck88VX3XBnm1aO7hgluLWxljSTwwH+eNxJKFQHORuAJx3X2rFCDbszZOaSuju6E2q3F3PdIqQW820RLd7yUjXIBWGNhhznJ3Edz3rpdbxfhI4tSG0XVq8RmdF2+MjMsUsZG7O078gMTjGM16f4oaaCR4zbgcY8GbOe2MbO9YdNaXX2G2PwtISVTIzn8y5MZ3eGFBOxN23Pnxwc5AsgpuadrFc3BRavctqlKVsMgpSlAKUpQClKUAqE/Ea+LtbWCM6teO3itGdrLBEN8mGx8pb5V+5qbVB9TlU66VY/MtihjX2a4kEpH+iEVCpLLFsnCOaSRDfiHoYsdPkuLOW4gkTaGIuLht6ORGVIZyP3gePStrWuhrc2CvbxCO5iiVlaHMZlAUGSNyhGd4BGTkgn9QcfxBaTUJhpdsBkYkupGBxEAN0Sn3Yke/I98SHoXVhPZoG+WaD8m4U91liAVs+xxn7+1ZHKagnc1KMXJqxwrD4eabPDFPaiaEsqvFLFNIHX94H5iwDeR449q5+sWt/bTwRXWqXZsZT4aTQnw5EkOPDWZwCSD23EnnJOK1kQJpw1K1YI9pNceFuOElt2uH/JbnkHd8uPPgc4Ikur69aXuiSzOyiKSFsqSu5ZQMiMZ7uHC49eD2NSUpp76bEcsGtrPchvWnw+g062a5t55fGDIqpL4beIWYKVXCKc4O7z+k/bljOOe/nj18652lqJUjmd3mkVcBpHdiuO6jceAM10qrqO+j6Hy/EsRCrUtGNrClKVWeacnX1ZVEycPHwfdTxg+vOK7nT0+nPbRwahAYJZAWS8Dcsx+YMZAMxkbgArAr8ozXK10/8Au0n6f8irp+GPQ9rbQw3as888sCESStkKrqrbY07KO3fJHbNaqKzRPe4ZJ5L6aabdN7e5o9KyX2m26wLGmoWi58B4pFSVVJLYKudkg54wwwPXgV3H6zuDwmmXJby3yWyL92EhwPsa/NX6PeNmm02RbeVjukhdSbeY4IyUGDCxOCXTGccg5zXOi6mMQxfQS2ko4PySSxt7xyxKVP6HBH+9TlKpHzPYjGnLyOT1S80gWXUfDcbgtpp8JJWWZjiMSu+PGIJHkFAycHzlvR3SH4cm5uiJ9QlH5kmPljU9oYQfojHbPduSfQavSWlPcXH9oXMYTAKWMTA7o4m+qZ89pZBjj91cDuTU2qyCe8tyubW0diEar8PvzTLY3UtgztmRIwHiYnuwhYhUY+o/lVT9O3epaVfzWW1Lgly5ieRUMu4cTQu/cnAJHJ4ORkEj6Prm610/bXgAuYI5gudu9QSucZ2t3XOB2PkK64po4pNMqfrHqTUDbuBEunR8jxJZkeWTI4iiijBIcnjP3yvNT/4XaG9lpVvDKMSYLuMYKmRi+w+6ghT+lb2j9G2Nq4kgtYo5B2cKCwyMHDNkrx6V3a5CCirI7Obk7ilKVMgKUpQClKUApSlAK4HUvSkV4ySb5ILiIERzQkBwrcMhyCGU+hHHliu/SgKp034eXtgs6W00N3FcZ8RbjxIZMkbSRLGWJOD7eowe8btPhPrKNIy3cEXjKElAmnJKY2hT+V8xVeAc57881fVK5lR3MyqtA+FUwEMV9dLLZwEFLaFNqMw53SMcFsksSDnJY9hxXG+PPSNvDBFdW8KRP422YoNu7eCQxA47r6fvVd1cTrPQlvrGe2PeRPkP8Lr80bfZgv2yKlBqLTOPU+ULK8eFspyp+pD2PuPQ1ILTW4n4J2N6Px/v2NRy7t3hkaKVTHKhKujcEEVjYZ719FieDYbG/wC2jKzft8HnVsNCo/Ete5N8j1rRu9Yij7tub+FOT/0FRLwF9K9qoHYCsFP/AMzUzeOat5XM8cBTTvJt/l9zd1PU2nG3GyP07k+5Pl+lXv8ABHq9bi0WzkIFxbLhf/qRDhWHuuQpH6Hz4+fK2tM1KS2njuITtliYMh/qp9QRkEehr08RwWjTwzVJeJa379/g30rQ8MVZH2PStPR79bi3imX6ZY0cfoyhv+a3K+YNQpSlAKUpQClKUApSlAKUpQClKUApSlAKUpQClKUApSlAUt8e+i2fGoxDcI0CXKee0HCyj1xuw3oAD5GqWA447V9nzRhlKsAysCGBAIIPBBB7ivk74hWNrFqU8VnuEEbbWBOQJAT4ipxnYD8vOeQfLFexwjFSpzdOMbt7fL7FdRXVzhCvDLjkfcV7oTivqKlNTjeWjXXt/P7KUz8VgRkV+1ihHc+R7V6mbCmqoV28PzJ9n+XX13O21sj6r+F7k6PZZOfyVH2GQB/IVKa5vTdiILO3hGfyoY057/KgBz78V0q+ENIpSlAKUpQClKUApSlAKUpQClKUApSlAKUpQClKUApSudr2twWcDT3EgjjXzPcnyVR3Zjg8CgOX8Rtcay0u5nQ4kVNsZGDh3YRq2DwcFt3PpXykufPk+Z9/OrP6+6su9ZjWCG3a3tQ4ctK2GkwPl3KOygknA3ZOD5VFD0cUUtLcqgHc7eB92YV6HDsfRwk3Kabb00ITi5EcJrG0Z3DepUEBlDDGQeze4NbU+mO7bYS0qYzvKeGD+m48+VbCdNz4HKZ9SzZx6dsYrdiOMRq1IpJ5Fq13+PLqRVOyNGpJ8N/wR1BHvpljgh+dQ27EkgI2AlRjaD8xz3xjkZrivpE4OGjJXPJQqSRny5/rUr0nUrIAR7FgZRjbMoU/qWPBJ9zmocV4sqkOXRvZ7v8AY7CnbVl7/wDt/pn/AM9b/wD5FrPD1pp74231qSew8eIH9MFs1T4tk/gX/Sv/AEr8a0jPeNCPdV/6V87z12LbF7WuoRS/s5Y5P8Dq39DWzXzdq3T0UsRCRpHIOUZFVTuHbOByK5OgXUzwKyXN1CwyD4U8q8jucZ4z3qyE1I4fU9KoLT+t9UtyCLhbpBj8u4RckeeJUw273ORVj/D34grqTSRPCba5iAYxltwZOBvVsDOG4IxxkcnPEwTalKUApSlAKUpQClKUApSlAKUpQClKUAqG/FXpuS+sMQ8zwSLNEp7OyZBQ+5UnHvjtmplSgPnCTqKIW/jc8nbs/e3/AMBHka5v4d5iHucMQcrGPoT7fvN7nNXH1l8LLa9k8eJja3WdxdFVlds53PGcBm78gg885qDan0HqcBOIY7pOcNBIEOPLdHJjn2UmoRpqIucKleHS4Q7ZbO7iIOPmgkI8+zKDkcHkd6xveouN7eGT2EgMZP6BwCamDPWK5tkkGHUMPcf09Kx/2jD/APFj/wBa/wDWsE2twL3kB/w5P9KAxTRy2qF7eQ7FGWicllwOTtzyv2rq2XVVs6jdIEcgZVg3B8xuxg1p29pd3w8K1tJmEox4rqVQKe7FiNuMZ8/59qv3obpkWOnwWz7XeNTvYDILMzSNgkAkAsQCR2AqEqakLlLydQ2y8+Mh/Q5/pUR6b1GKOFg8gUlycHPAwB/xX1qIFwRtXB78Dmvz8Mn8C/yFIQUdgfNmnO9xj8Pb3E4JwDHC5XvjliAqjPmSAKsj4c9D3UF7+LuhHEBE0aRK+9/mKkmRl+XAx2BPJ9ubQpUwKUpQClKUApSlAKUpQClKUApSlAKUpQClKUAr8NKUAFYNQ/ZP+hpSgKD+MP7N/wD7kf8A6Kk3wf8A/ARfb/1NSlAW61ft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BUUExQWFBIVGBkaFBgVFxUaHhkaGhgYFhcWGhgZHCggGBwnHBgWITEhJSkrLi4uGSAzOD8sNygvLisBCgoKDg0OGxAQGy0kICQ0Ly8vLTYsLCwwNzQsNCwsLSwsLCw0LCwsLDcsLCwsLCwsLCw0LCwsLCwsLCwsLCwsLP/AABEIAPEA0QMBIgACEQEDEQH/xAAcAAEAAgMBAQEAAAAAAAAAAAAABgcDBAUCCAH/xABDEAACAQMDAgQEAwUHAgMJAAABAgMABBEFEiEGMRNBUWEHIjKBFCNxM0JSkbEVYnKCkqHB0fA0Q7IWJFNUY3OTouH/xAAaAQEAAwEBAQAAAAAAAAAAAAAAAgMEAQUG/8QAMREAAgECBAQFAgYDAQAAAAAAAAECAxEEEiExBRNBUSJhgZHhcdFCobHB8PEUIzIG/9oADAMBAAIRAxEAPwC8aUpQClK/CwH/ABQH7SlU3F8QdRu5ZJrQwRWqsyQrKjN4gB/aswIIPsOB25xmq6tWFKOabsjsYuTsif8AxJu54dKuZbZikyIGDDGQodTIRkEZ2b6ryIS8MLu8LHnf+JmOcj6thbw/ttx7Vg13qrWpraWBorFkljeNzH4obDqVON8gG7BPlivelQlLeJGGGWNFIyDghQMZHft3rxeJ4xZYujU9maaFPV5kbNn1bqNixeR/x9qOXVlVZ0HmUZQFfHfBHOMDHerO6b6ht7+AT2zh4zwfIq3GUde6sMjj3BGQQarKuVdaW6mVrWU27XC+Hc7RxIhPJH8MmM4Yep9c1DBcX/DX9/udqYfrEsqw+JOmTXIt47pWlZtq5WQKzZwFV2UKST2wefLNS2qB1RfwsUHgW5dY54XZIly22OQSkjAySSgGT/FVt9IdZQagHEayxSx43xTrscA9nxkgqSCMg+XOK9fCYqOIjmSt6lFSm4OxI6UpWorFKUoBSlKAUpSgFKUoBSlKAUpSgFKUoBSlcTrbVHtdOuZ48eJHEzJkZAbGFJHnyRxQHbqkOsbRNQ1S6MpZktWjig2uwCkIry4x2becH/CPSsNvcalJCj/2nOsjqrN8sZUEjJAXAwOazaTYeDGVLmR2Znkdu7u5yzH9TXiY7idPlONKXiv5o00qLzXktD9kv9ViXbb33iRlSu26VXZc/vCULuY/4v8AevemWYhhjiXsihc4xkjuce5yfvWzSvDr4ytWio1HexqjTjF3QpSuXrGuJavGJQRHJuHiDkKwxgMBzyCefb9SKKdOVSWWKuyTaSuzqUrDaXccq7o3V19VIP8ATtWjqsM0s9tBBL4Ukrtk7Q3yojOSVPdcgD7irKVCVSoqezOSlZXNi71JI5Yo2DAykhGwNu4c7Sc5BPlxWHR7u60+/uLtIluY5UVPDErI4CleVBBVjw3HfnjHIPM6u0a8We0iuWj/AA8jkb4M5LoNyk7xmM98YJ/eqRyyhVLMQqgEsTwAB3JrenPAyi42zNarfqVtKpdPoWf0z1BDfW6zwE7CSCGGGRh9SOvkw/7yK6tQf4TacyWss7qUN3M0qIQQRHgJGSD5sF3/AOYVOK+pi20mzAxSlKkcFKUoBSlaupahFbxNLNIsUSfU7kADyHJ8ycADzJoDapVV6j8YC9zFBYWclw037J5CYhIuWG9FKk7Mq/zNtxtNSAa5qqgM1naP6ol1IrfplodufvQE0pUY0nrSKSQQ3EclncNwsdxtAkPHEUqkpLyRwDn2qT0ApSlAKUpQHJ6q16Ows5bmQErEM7R3ZiQqKPTLEDPl3qk9e1jWNTt2imEEFvLgtGFIYBWDrnOW7qD3/l2q4fiBoa3um3EDPs3LuDk4CshEilv7uVGfYmqt6dvWmtYpGGGZRu9yMgn74z9683iWKq4eClTtq7F1GEZuzN21i2Iq/wAKgfyAFZKUr5Fu7uz0BX4zAdyBngZ8z6V+1zOodIW6hKE7WHzRt/Cw7H9PI+xqdOMZTSk7LucldLQ6dcfq63V7OUtjMamRCccMgyp5/l964/S6an+EjmjQXsTF1KbsSRsrFcbj9S8A+ffHGK7UGmXWokQSW0tpb5U3DzZBZQcmKMcEkkD5vIZ/Q+nDh1alXi7qye9/23KnUUo2tuSSb4eWUoEsaNbSuoO+2do8EgHhPpH6YrodNdJJaSNKZZbiYrsDzEEqmclVwOMnBJ88CpFSvWcmyapxWtiK/EyDOmyyAfmW5SaM+jIw5/0lgfY1o9MdHXF8Vk1CJYrMgMtsHJeRs5UysAMJ+9tB54zUv1OyWeGSF/olRkb9GBGf15rH8K78yabHG5zNas9tL7NCxQf/AKbD96uoUqc2pSV2tjPiLp6dSXKMDA4Ar9rTvNUghIEs0UZPIEjopI9QGNbFvOsihkZXU9mUgg/oRwa3GQyUpSgFKUoBVP8Axlu9+o2Nuxg8KNXndLmQxxMc7E3nHONp45zkjz5uCqq+KEog1fT55Lc3MbRzRKiqGPicFcKeMncMf5j5UBx/hbG1xqN7dyPFIY1SCMwAiILgZESn6VARQPXJ9atGq9+G145v9TjmiEEzSRzGPcrYDqeMjgkZQkjuWqTdT381qhuUAlgjXNxF2YIDlpo282UZyjcEDggjkDe1rSIbuFoZ03xtg4yQQRyGBHII9RXCsdfuNKkEeoSmexchYLor80R8kucDkHsJPUc9/l0dC6mv9QDTWkVqlruKxm4eQyHbwSyxZCnzwcdx37mZ3lqk0bRyKHjdSrqexB4IoCQRyBgGUgqQCCDkEHkEEdxXqq16MuZNMvBpszM9pLk2EznlSOWtWPrjJXt7d8CyqAUpSgKO6j1y51S8uLdm8LTraZo2RMq8zISuJDnO3IJxwPp4yMjeRAAAAAAMADsAOwFSvrT4epdMbi1k/CXvnIudsuM4WVOzf4sE+ucAVXFrrE0Vz+EvojBc9lYfRL6FT7+WMg9uDxXgcWwtebzp3iunb7mvDzgtOph6q1W4tGWZFWS3xtkQ8ENzht3cA8DzHHvXi167s2UFnaM+YZGOPuoINSYjIweQe4NcfpWzgg1tEijU+LDIZFwCIiMMrrx8mcFcAj6qxYSNDELlzi1JdV1+v3LZ5ou6ejPOgrdajNObaXwbaMLseSAkOxHzKCSDwRnzxke1dqPoW6kbbc3o8HHzLbxiNm9i5yQO+cVYBpXqRpU42yxWnkr+5JQ7s0tH0qK1gSGFdkafSMk9ySSSeSSSTW7SlTepNKwpSlcOiq31TWbvTdUnhtY0c6mI2gMjYWOVR4cjEY+Y+ZHn8vftUgu+skj1WPTzE2ZEBEueNxDELtI5XC/UD34xxW91X05HfQ7HJSRDuglX6on8mUjBxkDIyM48iARdTk6bu+pRUSqKy6HIn6d06IhLwpcXV2drST5aSVzhTs84gMgDbjaMc8Vi+F9qLDWL3T42ZrdokuIgxztOURh5c/OB25CLntURhu5YtVM+pXYtri2wApjbwprcLhzEQfrbJbGO7eowLJ+Gtk00lxqciGM3e1LdHGGS3jG1SfQyMNxHI4UgnNaaalm3uZ6jjbaxPaUpV5QKUpQCon8TdCa7sG8LP4m3ZZ7Yjv4kfIGPPK7hj1IPlUspQFA6VrCW9zp+oPdCZ71DFeb2j3Ju27Ssa42RpImM+g98C1NdszNazxKcNJFIikerIVH+5queqOm47C5uYfwiTQ6mCLRlCIYp2YZg8RuI1ziRf8AAB5xLOgdfa4heGfi8tG8G4GR8xX5RKPZsfzz5YoCBdB6XPDYRXun5adWdL21ZjtmCOewJ+SULtx/i48w1n6Dr0d7beNbnnBDK3BjkA5jcdwQf5jkVG7mBtKvpLpQW0+7bNyqgn8PLj9vtH7h53Eds+wzm6i8KDdqNnNEsiqWnjV02XaAbirYP7UDdtcAnnByDQGTTHGs6RG8n5Ur5ZXTI8KeN2VZU5yMMue+cEipV0Tr5u4CsoC3cDeFdJ2xIv74H8Dj5lPbBx5VDfg1cK+lLtxhZZRtBzsy5cKfThgfvXrWbkWGuWdyDtivgba5HZSy7fBkPq2WC5PZVPbJoC0qUpQCop8SenFvbCUBN1xEjSWzDhlkUblCt7kYx27elSulAUV05rC3VusgI3YxIv8LefHkD3HtXjUunYJ5BKwZJR2kjYo3HA5Hn71rXvTyWevXKlGRZfzrUglVKt80qAKcEBiRtPbYPau/XyGMg8JiGqTa+enmj0Kb5kPEc7Q/Gs723C3M0sNxIY5I53L4JRmV0J+kjbz61aNU3ea/Db6rA11uEUEbPHtBYtI/yA49AA33q1tE1aK7gSeBi0b5wSCDwSpBB8wQRXrUeZKjGc9W+v6HYNXaRvUpSplp4n3bW243YO3PbOOM/eon8PdWvJ7SUXabbmGRo8su3cQoIJAGOCe44IxUvpUk9LWIuN3cqW56R1uS6iupJrV5oc+ETwFBzxhYhnue+a60zdQxrwLOY+i4B8hj5ig96sSlTdVvdIr5SWzZVGs63NJbmDW9OkWI8i4tgG8M5wH7sEI553cj90g1sdMazf6bGrwH+09HxlGXiSJASGAVsMCvOVwV+X9zJxZzDIwex71C9DCw63c29uoS3/DJJKkYwiT7wBwOEZozn1IAPlVkKtr2RXOlqrssPp3qG3voRNbSLIh747qe+117qfY11KqbqTS20+T+0rEeGYzuvIU4WeLPznbnaHUFjnHqe/e0dPvEmiSWM7o5FV0PqrAMD/I1qhNTV0ZpwcHZmxSlKmQFcPqHqu2s2WORmaeT9lBEpklk74CovbOCAWwOO9a3X/U/9n2hkVd9xIwito8Z3Svnbkegxk/y860+gei/watPcv+I1GbmadssRwAI0ZuQgAA8s/oAABsappY1ewaO4hltWLbo9+zxInXlJV2MQO5HcHBYcZqn/AA5rGZZLezdL+yRjqA3gxTwEkmbczbnZz82RnGP7uB9E1FevujU1GEY2rcRkNE7KCpwQ3hSDHzxEgZX1APsQMXTmvQ31us8DbkbhgfqRvNHHkRn9DwRkHNc9+gtNMgkNnDuXsACF+8YOxvuDVUWGoS6beSSMDb3odRPYrGFiuY2YIv4fw8gMAcjOc5JBPzKbc0DrC1uyEV/Dn7NBN8kqsO67G+r/AC5/rQG7p+iQwTSyxLsabb4iqcISucOE7BueSO9Q/wCN0gSwil/8yO5jaL0LBXOD7YBPl2qwiKqj43XPjPZWEZBkllDEc5Xd+VFke5eT/T70BcH9sL/C3+3/AFpW5+FT+Bf9IpQGalKUBFPiB0fHqESMZWt5rcs8My4OzI+YMPNTgEgEdh7g1b0jeTS2++YhssfDbbtLoOAxXsM8/wDfe+3QEEHkHg/pXz5oC3ckk1laJGfwkkkTTzkhNiOUjGEGS+0H/TmvN4nh5VqaUEr33fRF9CVpHW1rUhbQPKQW2jgAHk+Wcdhnua7nwpvYn06NUmWWRSzTAAqUeR2kKlT5DdjPY4OK4d/perQRlvCtrkg9oWkVseu1wM/Yk+1dv4fdPzQGa6uNqTXXhkxIDiMICACT3c5GfQ5+2LB4eVGElJL63v6W9zTduaJlSsVzcJGjPIyoijLMxAAHqSe1QW9+J6c/hbWW4AON7MsKMPVS2WI/yitai2XJOTtFNvslf9Cf0qvdB+LdpPIscqPbs3G52Qxg47GTIwM8ZK4/Sp9DOrjKMrD1Ug/0rsoSjuiEZxlszX1W+MKbxDLPzjbAELDv82HdeOMcHPP8o+vWxJ2jTdTzzjNsoHH94yYx71LcUxXE11QafRkMkvdWumKxQRWEXbxZ2EsmP4kjT5Q3s3HvXe6d0RLSIorvI7MXllkOXkc/vM3nxgD2FcvqDrq1tj4aMLm6Y7Y4ISGJcnAVmGQnJHfn0BrrdPwTLDm5fdPIS8gXO1CcARIMnCqAB7nLd2Jqcr5drEY2zdzH1dcLHp90zfSIJc++UKgfckD711vh5pzW+lWkT/WsKlh6FvnK/bdj7VEtYX+0r6OwjIMMDpNqBxldqkNFbHyYueSD2C55wRVn1qw8Wo3fUy4iV5WXQV+MwAJJwBySfL3r9qvLyF9avJIvFK6XaSGK4jUsrXMyjLIWU8RKSn6kH2K3lBFepuuYZtetnhWW9t7KORgtqhcmVgys/oyKNh3DjjuasvpDrS11JCYHIkX9pFINsieXK+Y9wSPvxUf64t4tPudOv0QRw27G2n2AALBKpVCQB9CPz/m881IOpuj7a+Adh4dyvMNzF8siMOVIYfUB6HI5PbvQEipUV6M1uRnlsro5vbXG99u0Txn9nOo9xgMPJs1KqA5PUfTdtfxeFdRCVQcr3DKfVWUgr9jz51V2tfBWXbKLa6SQSY4u4gzrtwFK3CgsOABgADHcHAq56UB8/wBl0Xr9rIIrQvFCOMm6ikiz3JRHAZBn+5n9e9TP4e/DF7a5N9fzC4vDnbgswQkFS5ZsF228DjA8s8EWbSgFKUoBSlKA/GOBVNfBwF9PuHDFZZLmUsThirbU7g9zz5+tXNVQXlu2g3k0jK8mmXcm/eoybeQkkhlHdDk8+gHcjmqtFyjZFlKSUtT3Y9U3zTyIlql3BFMIXnhJi54DkRuzbthJBwcfoOaln9pr+KNsFYuIhKWwNoBcxque+4lXP6KaiendT6Zp1nhLtZgC7gKwaRy7F8bRjB5A+bA45p8LtS/Gfi7xm/MllCbOfy441/KQc4PDscgDJzWWUdG7GuMtUrnO+K2oF57ey48IqZ5h/EFJWMH+7uBOPYelQjU1MjpACQpBaUjj5Rwq/c/0qV/F+2aG8tr3DGHwzDIRztwzOuf13n/R/ON3GoLtXw/zJJPliVcEsx4UfzIqDT8LS/s+g4ZKh/jVFOVne8u7irafR7er7nuCzMki2ttEjzMPpIG1F4BkkPkoyPc/epzo3wptI4/zt0kxOWdGeMDP7iqhAC59ef6V2OgelzY258Qh7mU753Hr+6gPmqj/AHJqT0zZdIv1PMxeIeKnmaslsuy+/wDEQKX4WQZ/LuryIeYWUEfryua1pvhHC/13l23+JlP9RVjUpzZ9zJyodiNdK9DWmnndChaUjBkkO5seYGAFX7AGs/U2qSqUtrMK99PxEG+mNB9dxJ6Iv3ycAA9q2de6hgs0ZppApCM4TIDOFwCFBIySSoHua8fC7TXaJtQuVxd3nzYP/lwA/kxKPJduG9TkZyRVtKDnLNIrqzUFlid/pLpqKwg8KPLMzF5pG5aSRvqdj/x5V26UraYj8aoN8FkX+yUdSWMss7szd2PjOu48dyFWpvKwCkscKASSfIeZqnfhX1j4NgtrBZ3V2IJZFMsKpsKtI8itlmBBwRwQKAtjWNLiuoJIJ0DxSDDqf5gg+RBAIPkQDVb2FzqOiOLZoJtR00Z8GWFS80S+UTKODtwMZwMHg/urNumOroL4yIgeKeI4lgmXZInOMlckEe4J7iu/QEC0G8N5rb3UcMqW8dl4PiyxSRF5HmWXYA4BIUKfLgk+oqe0pQClKUApSlAKUpQClKUAoRSlAaUWkW6uXWCJXPdhGgJzyckDJqn+hIza67qlq42l2MqehXeWTHvsmU/Y+lXbVd/EjRJUurbVLaPe1sGW6RfrkgP8I7MVBkOO/I9KhUjmi0TpyyyTO7dWySoySKrowwysAQR6EGudpHTNpauzwW8cbt3ZRzg9wCc7R7DArzofVFpdqGgnRif3CwVxzjlD8w59sHyzXYBrznmWh6HheopSolpHXMcl7LZ3Ef4a4RyIwzgrKONpVsD5iCCFxz5E9qKLex1yS3JbSlKiSI1190quoWpQBROnzQOQOG81J/hbGD5dj5VLOjta/GWccpTw5OUmj7eHLGSkiY8sMDgHyIrBUe0W8a2114D+wvovFTtxPCAkgA9TGqsf0HvWvDT1ymTEQ/EWHSlK1mQh3xCZpmtdPRtn42RhMQSD+HiXxJlGCD8w2p+jGsd/0W8FwLrS2jtphGI5IHT8iZV4QME5RgOzjPYDzOfz4iWFwstpf2q+K9i0hli85IZFUShPIsFU4H8skYMs0vUI7iCOaI7o5FDIfYjPI8j5EeRoCBxaTqV1qtpdT28Folr4odo5fEaZXXaF4UHAIH1YxuJ78VY1KUApSlAKUpQClKUApSlAKUpQClKUApSojrvxIsLWZoHkZ50+pIo3cg99uQNufbPHnQHXvul7KbJltLdye5aGMn9c4z5muRd/DiwZCIomtWIwHtpHiYe/yna3+YGuWfi7ZgnMF3tAzu8FSD24wH3fzHlXX0v4j6bO21bpEfONswaI5PYfmAA/auJpkYzjL/lla6B0vcm4vLY6neR3FrKFHzsytFIA8T7GPcgNnB44++npnSl9rcczPdxtFBMY4JZYEDvs7srx8hTkcZYfcVMku431fU5YGRtlvb7mTkF9kjDkcN8oXkH0HlXe+EMCpotoFIO5WdiDn5ndmbJ9RnH2quK8bL5PwIjGk6xPp9wthqb7i3/hLs52zD+ByfpkHbn2z3BabV0de0OC9hMNzGJIzzg9wfJlYcq3J5HqahEvSuo2OFsJkurZfpgujh0HkqTD6gPLdjA45qurQvrEsp17aSJNXA1mDdqOlkcss8vGOdvgPubPkAQuf1FYnvdXPC6UqnH1PeQEA+fC5JH8jXa6X6alSY3d66SXZXZGkW4RQRnBZUB5ZmIyzn2AwBzClRkpXZKrWi42RLKq0WsmqtNO93dQosssUEdvJ4QRY32b2wMu7FS3PbdgdqtKqwtIzpmoy2znFneO01pI2MLK3MtuW/XlQf8AcmtFXNl8JRSy5vEZem9Vu7C8is7yY3VtcEra3DfWjgZEUp/eyOzckn7hbKqpfiLqgt7jTpJVcWkVx4s0iLu2sgxGuPcs2fbtk134vilazcWkN1eN5+DCwC8Z+Z5CoX/+ilKTcLsVIpTsid0qDDre7HzPpNwEH1FJrd2+yBgWrudL9XWuoKxtpNzIcSIwZXQ+6MM48s9uDU009iDTW53aUpXTgpSlAKUpQClKUApSlAKxXFykYy7Kg9WIA/may1U3U4t9W1uO3Z0mtrOBpHRXyGmMnhlWCn93Ck/yPBrknZXZ2Ku7Indz1rp8bbXvbYMO48aM4/XB4qi+sL61bWZmtZVljuUVyUzhZV3Ky5887d+f71dbqKRIdSGn22k2c7sqtFujRWYbCzZZu+Nrck+VaPU3SWo+Gk66RBbeAS7fh3iLMuOQURzuHHlkj+dVtucbW3IYiip05QuaFeJYVYYZQw9CAf61qLrEJUNvHOPl7tk+W0c5r3YyyuSzqEQ/Qp+r9W9P0rFla12PmOVOKcnpb09jd6P1ttMkugtqZUmC7CjYwVDYBz5fOfcY861OmfxFmgMFxJBKeX2MCpPkGjbKNjgdvKtmvMiBgVPYgg/fipc2XQ1S4jWlGMb2sWBoHxZkR1TUIkERzm5hD4XA48SHDEZ/iU4Hp6Wlp+oRTxrJDIssbfSyEMD9x5+1fMWnTtzHIfzExz/Ev7r/APB962dN6lm065zZcyv+1hwTG64J3MoIw3owIPf150wqtvKzdh8ZJz5c169PqfTtK0tG1FLm3inj+iVFdf0YA4/Udq3avPRFQL4lW348ppykLnbPPJtDGJFYiMIMjEjsGAOeFVu+amWralHbQSTTMEijUs7H0HkPUnsB5kgVUGk9ZRxSS3d4JBPfjxoo41MhjtIlYRZAPyjb4jk4weTxzUKjajpuTppOWuxYFra7IViZjIFQIWkwS+AFJf1J8/1qPoLbR4Z3kl2W8kpkjjx9BYKGiiUcsCwJwAAAfIAms3TXUUl63iJbNHZlSUmkdN0jBtoAiUkqvDck88VX3XBnm1aO7hgluLWxljSTwwH+eNxJKFQHORuAJx3X2rFCDbszZOaSuju6E2q3F3PdIqQW820RLd7yUjXIBWGNhhznJ3Edz3rpdbxfhI4tSG0XVq8RmdF2+MjMsUsZG7O078gMTjGM16f4oaaCR4zbgcY8GbOe2MbO9YdNaXX2G2PwtISVTIzn8y5MZ3eGFBOxN23Pnxwc5AsgpuadrFc3BRavctqlKVsMgpSlAKUpQClKUAqE/Ea+LtbWCM6teO3itGdrLBEN8mGx8pb5V+5qbVB9TlU66VY/MtihjX2a4kEpH+iEVCpLLFsnCOaSRDfiHoYsdPkuLOW4gkTaGIuLht6ORGVIZyP3gePStrWuhrc2CvbxCO5iiVlaHMZlAUGSNyhGd4BGTkgn9QcfxBaTUJhpdsBkYkupGBxEAN0Sn3Yke/I98SHoXVhPZoG+WaD8m4U91liAVs+xxn7+1ZHKagnc1KMXJqxwrD4eabPDFPaiaEsqvFLFNIHX94H5iwDeR449q5+sWt/bTwRXWqXZsZT4aTQnw5EkOPDWZwCSD23EnnJOK1kQJpw1K1YI9pNceFuOElt2uH/JbnkHd8uPPgc4Ikur69aXuiSzOyiKSFsqSu5ZQMiMZ7uHC49eD2NSUpp76bEcsGtrPchvWnw+g062a5t55fGDIqpL4beIWYKVXCKc4O7z+k/bljOOe/nj18652lqJUjmd3mkVcBpHdiuO6jceAM10qrqO+j6Hy/EsRCrUtGNrClKVWeacnX1ZVEycPHwfdTxg+vOK7nT0+nPbRwahAYJZAWS8Dcsx+YMZAMxkbgArAr8ozXK10/8Au0n6f8irp+GPQ9rbQw3as888sCESStkKrqrbY07KO3fJHbNaqKzRPe4ZJ5L6aabdN7e5o9KyX2m26wLGmoWi58B4pFSVVJLYKudkg54wwwPXgV3H6zuDwmmXJby3yWyL92EhwPsa/NX6PeNmm02RbeVjukhdSbeY4IyUGDCxOCXTGccg5zXOi6mMQxfQS2ko4PySSxt7xyxKVP6HBH+9TlKpHzPYjGnLyOT1S80gWXUfDcbgtpp8JJWWZjiMSu+PGIJHkFAycHzlvR3SH4cm5uiJ9QlH5kmPljU9oYQfojHbPduSfQavSWlPcXH9oXMYTAKWMTA7o4m+qZ89pZBjj91cDuTU2qyCe8tyubW0diEar8PvzTLY3UtgztmRIwHiYnuwhYhUY+o/lVT9O3epaVfzWW1Lgly5ieRUMu4cTQu/cnAJHJ4ORkEj6Prm610/bXgAuYI5gudu9QSucZ2t3XOB2PkK64po4pNMqfrHqTUDbuBEunR8jxJZkeWTI4iiijBIcnjP3yvNT/4XaG9lpVvDKMSYLuMYKmRi+w+6ghT+lb2j9G2Nq4kgtYo5B2cKCwyMHDNkrx6V3a5CCirI7Obk7ilKVMgKUpQClKUApSlAK4HUvSkV4ySb5ILiIERzQkBwrcMhyCGU+hHHliu/SgKp034eXtgs6W00N3FcZ8RbjxIZMkbSRLGWJOD7eowe8btPhPrKNIy3cEXjKElAmnJKY2hT+V8xVeAc57881fVK5lR3MyqtA+FUwEMV9dLLZwEFLaFNqMw53SMcFsksSDnJY9hxXG+PPSNvDBFdW8KRP422YoNu7eCQxA47r6fvVd1cTrPQlvrGe2PeRPkP8Lr80bfZgv2yKlBqLTOPU+ULK8eFspyp+pD2PuPQ1ILTW4n4J2N6Px/v2NRy7t3hkaKVTHKhKujcEEVjYZ719FieDYbG/wC2jKzft8HnVsNCo/Ete5N8j1rRu9Yij7tub+FOT/0FRLwF9K9qoHYCsFP/AMzUzeOat5XM8cBTTvJt/l9zd1PU2nG3GyP07k+5Pl+lXv8ABHq9bi0WzkIFxbLhf/qRDhWHuuQpH6Hz4+fK2tM1KS2njuITtliYMh/qp9QRkEehr08RwWjTwzVJeJa379/g30rQ8MVZH2PStPR79bi3imX6ZY0cfoyhv+a3K+YNQpSlAKUpQClKUApSlAKUpQClKUApSlAKUpQClKUApSlAUt8e+i2fGoxDcI0CXKee0HCyj1xuw3oAD5GqWA447V9nzRhlKsAysCGBAIIPBBB7ivk74hWNrFqU8VnuEEbbWBOQJAT4ipxnYD8vOeQfLFexwjFSpzdOMbt7fL7FdRXVzhCvDLjkfcV7oTivqKlNTjeWjXXt/P7KUz8VgRkV+1ihHc+R7V6mbCmqoV28PzJ9n+XX13O21sj6r+F7k6PZZOfyVH2GQB/IVKa5vTdiILO3hGfyoY057/KgBz78V0q+ENIpSlAKUpQClKUApSlAKUpQClKUApSlAKUpQClKUApSudr2twWcDT3EgjjXzPcnyVR3Zjg8CgOX8Rtcay0u5nQ4kVNsZGDh3YRq2DwcFt3PpXykufPk+Z9/OrP6+6su9ZjWCG3a3tQ4ctK2GkwPl3KOygknA3ZOD5VFD0cUUtLcqgHc7eB92YV6HDsfRwk3Kabb00ITi5EcJrG0Z3DepUEBlDDGQeze4NbU+mO7bYS0qYzvKeGD+m48+VbCdNz4HKZ9SzZx6dsYrdiOMRq1IpJ5Fq13+PLqRVOyNGpJ8N/wR1BHvpljgh+dQ27EkgI2AlRjaD8xz3xjkZrivpE4OGjJXPJQqSRny5/rUr0nUrIAR7FgZRjbMoU/qWPBJ9zmocV4sqkOXRvZ7v8AY7CnbVl7/wDt/pn/AM9b/wD5FrPD1pp74231qSew8eIH9MFs1T4tk/gX/Sv/AEr8a0jPeNCPdV/6V87z12LbF7WuoRS/s5Y5P8Dq39DWzXzdq3T0UsRCRpHIOUZFVTuHbOByK5OgXUzwKyXN1CwyD4U8q8jucZ4z3qyE1I4fU9KoLT+t9UtyCLhbpBj8u4RckeeJUw273ORVj/D34grqTSRPCba5iAYxltwZOBvVsDOG4IxxkcnPEwTalKUApSlAKUpQClKUApSlAKUpQClKUAqG/FXpuS+sMQ8zwSLNEp7OyZBQ+5UnHvjtmplSgPnCTqKIW/jc8nbs/e3/AMBHka5v4d5iHucMQcrGPoT7fvN7nNXH1l8LLa9k8eJja3WdxdFVlds53PGcBm78gg885qDan0HqcBOIY7pOcNBIEOPLdHJjn2UmoRpqIucKleHS4Q7ZbO7iIOPmgkI8+zKDkcHkd6xveouN7eGT2EgMZP6BwCamDPWK5tkkGHUMPcf09Kx/2jD/APFj/wBa/wDWsE2twL3kB/w5P9KAxTRy2qF7eQ7FGWicllwOTtzyv2rq2XVVs6jdIEcgZVg3B8xuxg1p29pd3w8K1tJmEox4rqVQKe7FiNuMZ8/59qv3obpkWOnwWz7XeNTvYDILMzSNgkAkAsQCR2AqEqakLlLydQ2y8+Mh/Q5/pUR6b1GKOFg8gUlycHPAwB/xX1qIFwRtXB78Dmvz8Mn8C/yFIQUdgfNmnO9xj8Pb3E4JwDHC5XvjliAqjPmSAKsj4c9D3UF7+LuhHEBE0aRK+9/mKkmRl+XAx2BPJ9ubQpUwKUpQClKUApSlAKUpQClKUApSlAKUpQClKUAr8NKUAFYNQ/ZP+hpSgKD+MP7N/wD7kf8A6Kk3wf8A/ARfb/1NSlAW61ftKUApSlAKUpQClKUApSlAKUpQClKUApSl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BUUExQWFBIVGBkaFBgVFxUaHhkaGhgYFhcWGhgZHCggGBwnHBgWITEhJSkrLi4uGSAzOD8sNygvLisBCgoKDg0OGxAQGy0kICQ0Ly8vLTYsLCwwNzQsNCwsLSwsLCw0LCwsLDcsLCwsLCwsLCw0LCwsLCwsLCwsLCwsLP/AABEIAPEA0QMBIgACEQEDEQH/xAAcAAEAAgMBAQEAAAAAAAAAAAAABgcDBAUCCAH/xABDEAACAQMDAgQEAwUHAgMJAAABAgMABBEFEiEGMRNBUWEHIjKBFCNxM0JSkbEVYnKCkqHB0fA0Q7IWJFNUY3OTouH/xAAaAQEAAwEBAQAAAAAAAAAAAAAAAgMEAQUG/8QAMREAAgECBAQFAgYDAQAAAAAAAAECAxEEEiExBRNBUSJhgZHhcdFCobHB8PEUIzIG/9oADAMBAAIRAxEAPwC8aUpQClK/CwH/ABQH7SlU3F8QdRu5ZJrQwRWqsyQrKjN4gB/aswIIPsOB25xmq6tWFKOabsjsYuTsif8AxJu54dKuZbZikyIGDDGQodTIRkEZ2b6ryIS8MLu8LHnf+JmOcj6thbw/ttx7Vg13qrWpraWBorFkljeNzH4obDqVON8gG7BPlivelQlLeJGGGWNFIyDghQMZHft3rxeJ4xZYujU9maaFPV5kbNn1bqNixeR/x9qOXVlVZ0HmUZQFfHfBHOMDHerO6b6ht7+AT2zh4zwfIq3GUde6sMjj3BGQQarKuVdaW6mVrWU27XC+Hc7RxIhPJH8MmM4Yep9c1DBcX/DX9/udqYfrEsqw+JOmTXIt47pWlZtq5WQKzZwFV2UKST2wefLNS2qB1RfwsUHgW5dY54XZIly22OQSkjAySSgGT/FVt9IdZQagHEayxSx43xTrscA9nxkgqSCMg+XOK9fCYqOIjmSt6lFSm4OxI6UpWorFKUoBSlKAUpSgFKUoBSlKAUpSgFKUoBSlcTrbVHtdOuZ48eJHEzJkZAbGFJHnyRxQHbqkOsbRNQ1S6MpZktWjig2uwCkIry4x2becH/CPSsNvcalJCj/2nOsjqrN8sZUEjJAXAwOazaTYeDGVLmR2Znkdu7u5yzH9TXiY7idPlONKXiv5o00qLzXktD9kv9ViXbb33iRlSu26VXZc/vCULuY/4v8AevemWYhhjiXsihc4xkjuce5yfvWzSvDr4ytWio1HexqjTjF3QpSuXrGuJavGJQRHJuHiDkKwxgMBzyCefb9SKKdOVSWWKuyTaSuzqUrDaXccq7o3V19VIP8ATtWjqsM0s9tBBL4Ukrtk7Q3yojOSVPdcgD7irKVCVSoqezOSlZXNi71JI5Yo2DAykhGwNu4c7Sc5BPlxWHR7u60+/uLtIluY5UVPDErI4CleVBBVjw3HfnjHIPM6u0a8We0iuWj/AA8jkb4M5LoNyk7xmM98YJ/eqRyyhVLMQqgEsTwAB3JrenPAyi42zNarfqVtKpdPoWf0z1BDfW6zwE7CSCGGGRh9SOvkw/7yK6tQf4TacyWss7qUN3M0qIQQRHgJGSD5sF3/AOYVOK+pi20mzAxSlKkcFKUoBSlaupahFbxNLNIsUSfU7kADyHJ8ycADzJoDapVV6j8YC9zFBYWclw037J5CYhIuWG9FKk7Mq/zNtxtNSAa5qqgM1naP6ol1IrfplodufvQE0pUY0nrSKSQQ3EclncNwsdxtAkPHEUqkpLyRwDn2qT0ApSlAKUpQHJ6q16Ows5bmQErEM7R3ZiQqKPTLEDPl3qk9e1jWNTt2imEEFvLgtGFIYBWDrnOW7qD3/l2q4fiBoa3um3EDPs3LuDk4CshEilv7uVGfYmqt6dvWmtYpGGGZRu9yMgn74z9683iWKq4eClTtq7F1GEZuzN21i2Iq/wAKgfyAFZKUr5Fu7uz0BX4zAdyBngZ8z6V+1zOodIW6hKE7WHzRt/Cw7H9PI+xqdOMZTSk7LucldLQ6dcfq63V7OUtjMamRCccMgyp5/l964/S6an+EjmjQXsTF1KbsSRsrFcbj9S8A+ffHGK7UGmXWokQSW0tpb5U3DzZBZQcmKMcEkkD5vIZ/Q+nDh1alXi7qye9/23KnUUo2tuSSb4eWUoEsaNbSuoO+2do8EgHhPpH6YrodNdJJaSNKZZbiYrsDzEEqmclVwOMnBJ88CpFSvWcmyapxWtiK/EyDOmyyAfmW5SaM+jIw5/0lgfY1o9MdHXF8Vk1CJYrMgMtsHJeRs5UysAMJ+9tB54zUv1OyWeGSF/olRkb9GBGf15rH8K78yabHG5zNas9tL7NCxQf/AKbD96uoUqc2pSV2tjPiLp6dSXKMDA4Ar9rTvNUghIEs0UZPIEjopI9QGNbFvOsihkZXU9mUgg/oRwa3GQyUpSgFKUoBVP8Axlu9+o2Nuxg8KNXndLmQxxMc7E3nHONp45zkjz5uCqq+KEog1fT55Lc3MbRzRKiqGPicFcKeMncMf5j5UBx/hbG1xqN7dyPFIY1SCMwAiILgZESn6VARQPXJ9atGq9+G145v9TjmiEEzSRzGPcrYDqeMjgkZQkjuWqTdT381qhuUAlgjXNxF2YIDlpo282UZyjcEDggjkDe1rSIbuFoZ03xtg4yQQRyGBHII9RXCsdfuNKkEeoSmexchYLor80R8kucDkHsJPUc9/l0dC6mv9QDTWkVqlruKxm4eQyHbwSyxZCnzwcdx37mZ3lqk0bRyKHjdSrqexB4IoCQRyBgGUgqQCCDkEHkEEdxXqq16MuZNMvBpszM9pLk2EznlSOWtWPrjJXt7d8CyqAUpSgKO6j1y51S8uLdm8LTraZo2RMq8zISuJDnO3IJxwPp4yMjeRAAAAAAMADsAOwFSvrT4epdMbi1k/CXvnIudsuM4WVOzf4sE+ucAVXFrrE0Vz+EvojBc9lYfRL6FT7+WMg9uDxXgcWwtebzp3iunb7mvDzgtOph6q1W4tGWZFWS3xtkQ8ENzht3cA8DzHHvXi167s2UFnaM+YZGOPuoINSYjIweQe4NcfpWzgg1tEijU+LDIZFwCIiMMrrx8mcFcAj6qxYSNDELlzi1JdV1+v3LZ5ou6ejPOgrdajNObaXwbaMLseSAkOxHzKCSDwRnzxke1dqPoW6kbbc3o8HHzLbxiNm9i5yQO+cVYBpXqRpU42yxWnkr+5JQ7s0tH0qK1gSGFdkafSMk9ySSSeSSSTW7SlTepNKwpSlcOiq31TWbvTdUnhtY0c6mI2gMjYWOVR4cjEY+Y+ZHn8vftUgu+skj1WPTzE2ZEBEueNxDELtI5XC/UD34xxW91X05HfQ7HJSRDuglX6on8mUjBxkDIyM48iARdTk6bu+pRUSqKy6HIn6d06IhLwpcXV2drST5aSVzhTs84gMgDbjaMc8Vi+F9qLDWL3T42ZrdokuIgxztOURh5c/OB25CLntURhu5YtVM+pXYtri2wApjbwprcLhzEQfrbJbGO7eowLJ+Gtk00lxqciGM3e1LdHGGS3jG1SfQyMNxHI4UgnNaaalm3uZ6jjbaxPaUpV5QKUpQCon8TdCa7sG8LP4m3ZZ7Yjv4kfIGPPK7hj1IPlUspQFA6VrCW9zp+oPdCZ71DFeb2j3Ju27Ssa42RpImM+g98C1NdszNazxKcNJFIikerIVH+5queqOm47C5uYfwiTQ6mCLRlCIYp2YZg8RuI1ziRf8AAB5xLOgdfa4heGfi8tG8G4GR8xX5RKPZsfzz5YoCBdB6XPDYRXun5adWdL21ZjtmCOewJ+SULtx/i48w1n6Dr0d7beNbnnBDK3BjkA5jcdwQf5jkVG7mBtKvpLpQW0+7bNyqgn8PLj9vtH7h53Eds+wzm6i8KDdqNnNEsiqWnjV02XaAbirYP7UDdtcAnnByDQGTTHGs6RG8n5Ur5ZXTI8KeN2VZU5yMMue+cEipV0Tr5u4CsoC3cDeFdJ2xIv74H8Dj5lPbBx5VDfg1cK+lLtxhZZRtBzsy5cKfThgfvXrWbkWGuWdyDtivgba5HZSy7fBkPq2WC5PZVPbJoC0qUpQCop8SenFvbCUBN1xEjSWzDhlkUblCt7kYx27elSulAUV05rC3VusgI3YxIv8LefHkD3HtXjUunYJ5BKwZJR2kjYo3HA5Hn71rXvTyWevXKlGRZfzrUglVKt80qAKcEBiRtPbYPau/XyGMg8JiGqTa+enmj0Kb5kPEc7Q/Gs723C3M0sNxIY5I53L4JRmV0J+kjbz61aNU3ea/Db6rA11uEUEbPHtBYtI/yA49AA33q1tE1aK7gSeBi0b5wSCDwSpBB8wQRXrUeZKjGc9W+v6HYNXaRvUpSplp4n3bW243YO3PbOOM/eon8PdWvJ7SUXabbmGRo8su3cQoIJAGOCe44IxUvpUk9LWIuN3cqW56R1uS6iupJrV5oc+ETwFBzxhYhnue+a60zdQxrwLOY+i4B8hj5ig96sSlTdVvdIr5SWzZVGs63NJbmDW9OkWI8i4tgG8M5wH7sEI553cj90g1sdMazf6bGrwH+09HxlGXiSJASGAVsMCvOVwV+X9zJxZzDIwex71C9DCw63c29uoS3/DJJKkYwiT7wBwOEZozn1IAPlVkKtr2RXOlqrssPp3qG3voRNbSLIh747qe+117qfY11KqbqTS20+T+0rEeGYzuvIU4WeLPznbnaHUFjnHqe/e0dPvEmiSWM7o5FV0PqrAMD/I1qhNTV0ZpwcHZmxSlKmQFcPqHqu2s2WORmaeT9lBEpklk74CovbOCAWwOO9a3X/U/9n2hkVd9xIwito8Z3Svnbkegxk/y860+gei/watPcv+I1GbmadssRwAI0ZuQgAA8s/oAABsappY1ewaO4hltWLbo9+zxInXlJV2MQO5HcHBYcZqn/AA5rGZZLezdL+yRjqA3gxTwEkmbczbnZz82RnGP7uB9E1FevujU1GEY2rcRkNE7KCpwQ3hSDHzxEgZX1APsQMXTmvQ31us8DbkbhgfqRvNHHkRn9DwRkHNc9+gtNMgkNnDuXsACF+8YOxvuDVUWGoS6beSSMDb3odRPYrGFiuY2YIv4fw8gMAcjOc5JBPzKbc0DrC1uyEV/Dn7NBN8kqsO67G+r/AC5/rQG7p+iQwTSyxLsabb4iqcISucOE7BueSO9Q/wCN0gSwil/8yO5jaL0LBXOD7YBPl2qwiKqj43XPjPZWEZBkllDEc5Xd+VFke5eT/T70BcH9sL/C3+3/AFpW5+FT+Bf9IpQGalKUBFPiB0fHqESMZWt5rcs8My4OzI+YMPNTgEgEdh7g1b0jeTS2++YhssfDbbtLoOAxXsM8/wDfe+3QEEHkHg/pXz5oC3ckk1laJGfwkkkTTzkhNiOUjGEGS+0H/TmvN4nh5VqaUEr33fRF9CVpHW1rUhbQPKQW2jgAHk+Wcdhnua7nwpvYn06NUmWWRSzTAAqUeR2kKlT5DdjPY4OK4d/perQRlvCtrkg9oWkVseu1wM/Yk+1dv4fdPzQGa6uNqTXXhkxIDiMICACT3c5GfQ5+2LB4eVGElJL63v6W9zTduaJlSsVzcJGjPIyoijLMxAAHqSe1QW9+J6c/hbWW4AON7MsKMPVS2WI/yitai2XJOTtFNvslf9Cf0qvdB+LdpPIscqPbs3G52Qxg47GTIwM8ZK4/Sp9DOrjKMrD1Ug/0rsoSjuiEZxlszX1W+MKbxDLPzjbAELDv82HdeOMcHPP8o+vWxJ2jTdTzzjNsoHH94yYx71LcUxXE11QafRkMkvdWumKxQRWEXbxZ2EsmP4kjT5Q3s3HvXe6d0RLSIorvI7MXllkOXkc/vM3nxgD2FcvqDrq1tj4aMLm6Y7Y4ISGJcnAVmGQnJHfn0BrrdPwTLDm5fdPIS8gXO1CcARIMnCqAB7nLd2Jqcr5drEY2zdzH1dcLHp90zfSIJc++UKgfckD711vh5pzW+lWkT/WsKlh6FvnK/bdj7VEtYX+0r6OwjIMMDpNqBxldqkNFbHyYueSD2C55wRVn1qw8Wo3fUy4iV5WXQV+MwAJJwBySfL3r9qvLyF9avJIvFK6XaSGK4jUsrXMyjLIWU8RKSn6kH2K3lBFepuuYZtetnhWW9t7KORgtqhcmVgys/oyKNh3DjjuasvpDrS11JCYHIkX9pFINsieXK+Y9wSPvxUf64t4tPudOv0QRw27G2n2AALBKpVCQB9CPz/m881IOpuj7a+Adh4dyvMNzF8siMOVIYfUB6HI5PbvQEipUV6M1uRnlsro5vbXG99u0Txn9nOo9xgMPJs1KqA5PUfTdtfxeFdRCVQcr3DKfVWUgr9jz51V2tfBWXbKLa6SQSY4u4gzrtwFK3CgsOABgADHcHAq56UB8/wBl0Xr9rIIrQvFCOMm6ikiz3JRHAZBn+5n9e9TP4e/DF7a5N9fzC4vDnbgswQkFS5ZsF228DjA8s8EWbSgFKUoBSlKA/GOBVNfBwF9PuHDFZZLmUsThirbU7g9zz5+tXNVQXlu2g3k0jK8mmXcm/eoybeQkkhlHdDk8+gHcjmqtFyjZFlKSUtT3Y9U3zTyIlql3BFMIXnhJi54DkRuzbthJBwcfoOaln9pr+KNsFYuIhKWwNoBcxque+4lXP6KaiendT6Zp1nhLtZgC7gKwaRy7F8bRjB5A+bA45p8LtS/Gfi7xm/MllCbOfy441/KQc4PDscgDJzWWUdG7GuMtUrnO+K2oF57ey48IqZ5h/EFJWMH+7uBOPYelQjU1MjpACQpBaUjj5Rwq/c/0qV/F+2aG8tr3DGHwzDIRztwzOuf13n/R/ON3GoLtXw/zJJPliVcEsx4UfzIqDT8LS/s+g4ZKh/jVFOVne8u7irafR7er7nuCzMki2ttEjzMPpIG1F4BkkPkoyPc/epzo3wptI4/zt0kxOWdGeMDP7iqhAC59ef6V2OgelzY258Qh7mU753Hr+6gPmqj/AHJqT0zZdIv1PMxeIeKnmaslsuy+/wDEQKX4WQZ/LuryIeYWUEfryua1pvhHC/13l23+JlP9RVjUpzZ9zJyodiNdK9DWmnndChaUjBkkO5seYGAFX7AGs/U2qSqUtrMK99PxEG+mNB9dxJ6Iv3ycAA9q2de6hgs0ZppApCM4TIDOFwCFBIySSoHua8fC7TXaJtQuVxd3nzYP/lwA/kxKPJduG9TkZyRVtKDnLNIrqzUFlid/pLpqKwg8KPLMzF5pG5aSRvqdj/x5V26UraYj8aoN8FkX+yUdSWMss7szd2PjOu48dyFWpvKwCkscKASSfIeZqnfhX1j4NgtrBZ3V2IJZFMsKpsKtI8itlmBBwRwQKAtjWNLiuoJIJ0DxSDDqf5gg+RBAIPkQDVb2FzqOiOLZoJtR00Z8GWFS80S+UTKODtwMZwMHg/urNumOroL4yIgeKeI4lgmXZInOMlckEe4J7iu/QEC0G8N5rb3UcMqW8dl4PiyxSRF5HmWXYA4BIUKfLgk+oqe0pQClKUApSlAKUpQClKUAoRSlAaUWkW6uXWCJXPdhGgJzyckDJqn+hIza67qlq42l2MqehXeWTHvsmU/Y+lXbVd/EjRJUurbVLaPe1sGW6RfrkgP8I7MVBkOO/I9KhUjmi0TpyyyTO7dWySoySKrowwysAQR6EGudpHTNpauzwW8cbt3ZRzg9wCc7R7DArzofVFpdqGgnRif3CwVxzjlD8w59sHyzXYBrznmWh6HheopSolpHXMcl7LZ3Ef4a4RyIwzgrKONpVsD5iCCFxz5E9qKLex1yS3JbSlKiSI1190quoWpQBROnzQOQOG81J/hbGD5dj5VLOjta/GWccpTw5OUmj7eHLGSkiY8sMDgHyIrBUe0W8a2114D+wvovFTtxPCAkgA9TGqsf0HvWvDT1ymTEQ/EWHSlK1mQh3xCZpmtdPRtn42RhMQSD+HiXxJlGCD8w2p+jGsd/0W8FwLrS2jtphGI5IHT8iZV4QME5RgOzjPYDzOfz4iWFwstpf2q+K9i0hli85IZFUShPIsFU4H8skYMs0vUI7iCOaI7o5FDIfYjPI8j5EeRoCBxaTqV1qtpdT28Folr4odo5fEaZXXaF4UHAIH1YxuJ78VY1KUApSlAKUpQClKUApSlAKUpQClKUApSojrvxIsLWZoHkZ50+pIo3cg99uQNufbPHnQHXvul7KbJltLdye5aGMn9c4z5muRd/DiwZCIomtWIwHtpHiYe/yna3+YGuWfi7ZgnMF3tAzu8FSD24wH3fzHlXX0v4j6bO21bpEfONswaI5PYfmAA/auJpkYzjL/lla6B0vcm4vLY6neR3FrKFHzsytFIA8T7GPcgNnB44++npnSl9rcczPdxtFBMY4JZYEDvs7srx8hTkcZYfcVMku431fU5YGRtlvb7mTkF9kjDkcN8oXkH0HlXe+EMCpotoFIO5WdiDn5ndmbJ9RnH2quK8bL5PwIjGk6xPp9wthqb7i3/hLs52zD+ByfpkHbn2z3BabV0de0OC9hMNzGJIzzg9wfJlYcq3J5HqahEvSuo2OFsJkurZfpgujh0HkqTD6gPLdjA45qurQvrEsp17aSJNXA1mDdqOlkcss8vGOdvgPubPkAQuf1FYnvdXPC6UqnH1PeQEA+fC5JH8jXa6X6alSY3d66SXZXZGkW4RQRnBZUB5ZmIyzn2AwBzClRkpXZKrWi42RLKq0WsmqtNO93dQosssUEdvJ4QRY32b2wMu7FS3PbdgdqtKqwtIzpmoy2znFneO01pI2MLK3MtuW/XlQf8AcmtFXNl8JRSy5vEZem9Vu7C8is7yY3VtcEra3DfWjgZEUp/eyOzckn7hbKqpfiLqgt7jTpJVcWkVx4s0iLu2sgxGuPcs2fbtk134vilazcWkN1eN5+DCwC8Z+Z5CoX/+ilKTcLsVIpTsid0qDDre7HzPpNwEH1FJrd2+yBgWrudL9XWuoKxtpNzIcSIwZXQ+6MM48s9uDU009iDTW53aUpXTgpSlAKUpQClKUApSlAKxXFykYy7Kg9WIA/may1U3U4t9W1uO3Z0mtrOBpHRXyGmMnhlWCn93Ck/yPBrknZXZ2Ku7Indz1rp8bbXvbYMO48aM4/XB4qi+sL61bWZmtZVljuUVyUzhZV3Ky5887d+f71dbqKRIdSGn22k2c7sqtFujRWYbCzZZu+Nrck+VaPU3SWo+Gk66RBbeAS7fh3iLMuOQURzuHHlkj+dVtucbW3IYiip05QuaFeJYVYYZQw9CAf61qLrEJUNvHOPl7tk+W0c5r3YyyuSzqEQ/Qp+r9W9P0rFla12PmOVOKcnpb09jd6P1ttMkugtqZUmC7CjYwVDYBz5fOfcY861OmfxFmgMFxJBKeX2MCpPkGjbKNjgdvKtmvMiBgVPYgg/fipc2XQ1S4jWlGMb2sWBoHxZkR1TUIkERzm5hD4XA48SHDEZ/iU4Hp6Wlp+oRTxrJDIssbfSyEMD9x5+1fMWnTtzHIfzExz/Ev7r/APB962dN6lm065zZcyv+1hwTG64J3MoIw3owIPf150wqtvKzdh8ZJz5c169PqfTtK0tG1FLm3inj+iVFdf0YA4/Udq3avPRFQL4lW348ppykLnbPPJtDGJFYiMIMjEjsGAOeFVu+amWralHbQSTTMEijUs7H0HkPUnsB5kgVUGk9ZRxSS3d4JBPfjxoo41MhjtIlYRZAPyjb4jk4weTxzUKjajpuTppOWuxYFra7IViZjIFQIWkwS+AFJf1J8/1qPoLbR4Z3kl2W8kpkjjx9BYKGiiUcsCwJwAAAfIAms3TXUUl63iJbNHZlSUmkdN0jBtoAiUkqvDck88VX3XBnm1aO7hgluLWxljSTwwH+eNxJKFQHORuAJx3X2rFCDbszZOaSuju6E2q3F3PdIqQW820RLd7yUjXIBWGNhhznJ3Edz3rpdbxfhI4tSG0XVq8RmdF2+MjMsUsZG7O078gMTjGM16f4oaaCR4zbgcY8GbOe2MbO9YdNaXX2G2PwtISVTIzn8y5MZ3eGFBOxN23Pnxwc5AsgpuadrFc3BRavctqlKVsMgpSlAKUpQClKUAqE/Ea+LtbWCM6teO3itGdrLBEN8mGx8pb5V+5qbVB9TlU66VY/MtihjX2a4kEpH+iEVCpLLFsnCOaSRDfiHoYsdPkuLOW4gkTaGIuLht6ORGVIZyP3gePStrWuhrc2CvbxCO5iiVlaHMZlAUGSNyhGd4BGTkgn9QcfxBaTUJhpdsBkYkupGBxEAN0Sn3Yke/I98SHoXVhPZoG+WaD8m4U91liAVs+xxn7+1ZHKagnc1KMXJqxwrD4eabPDFPaiaEsqvFLFNIHX94H5iwDeR449q5+sWt/bTwRXWqXZsZT4aTQnw5EkOPDWZwCSD23EnnJOK1kQJpw1K1YI9pNceFuOElt2uH/JbnkHd8uPPgc4Ikur69aXuiSzOyiKSFsqSu5ZQMiMZ7uHC49eD2NSUpp76bEcsGtrPchvWnw+g062a5t55fGDIqpL4beIWYKVXCKc4O7z+k/bljOOe/nj18652lqJUjmd3mkVcBpHdiuO6jceAM10qrqO+j6Hy/EsRCrUtGNrClKVWeacnX1ZVEycPHwfdTxg+vOK7nT0+nPbRwahAYJZAWS8Dcsx+YMZAMxkbgArAr8ozXK10/8Au0n6f8irp+GPQ9rbQw3as888sCESStkKrqrbY07KO3fJHbNaqKzRPe4ZJ5L6aabdN7e5o9KyX2m26wLGmoWi58B4pFSVVJLYKudkg54wwwPXgV3H6zuDwmmXJby3yWyL92EhwPsa/NX6PeNmm02RbeVjukhdSbeY4IyUGDCxOCXTGccg5zXOi6mMQxfQS2ko4PySSxt7xyxKVP6HBH+9TlKpHzPYjGnLyOT1S80gWXUfDcbgtpp8JJWWZjiMSu+PGIJHkFAycHzlvR3SH4cm5uiJ9QlH5kmPljU9oYQfojHbPduSfQavSWlPcXH9oXMYTAKWMTA7o4m+qZ89pZBjj91cDuTU2qyCe8tyubW0diEar8PvzTLY3UtgztmRIwHiYnuwhYhUY+o/lVT9O3epaVfzWW1Lgly5ieRUMu4cTQu/cnAJHJ4ORkEj6Prm610/bXgAuYI5gudu9QSucZ2t3XOB2PkK64po4pNMqfrHqTUDbuBEunR8jxJZkeWTI4iiijBIcnjP3yvNT/4XaG9lpVvDKMSYLuMYKmRi+w+6ghT+lb2j9G2Nq4kgtYo5B2cKCwyMHDNkrx6V3a5CCirI7Obk7ilKVMgKUpQClKUApSlAK4HUvSkV4ySb5ILiIERzQkBwrcMhyCGU+hHHliu/SgKp034eXtgs6W00N3FcZ8RbjxIZMkbSRLGWJOD7eowe8btPhPrKNIy3cEXjKElAmnJKY2hT+V8xVeAc57881fVK5lR3MyqtA+FUwEMV9dLLZwEFLaFNqMw53SMcFsksSDnJY9hxXG+PPSNvDBFdW8KRP422YoNu7eCQxA47r6fvVd1cTrPQlvrGe2PeRPkP8Lr80bfZgv2yKlBqLTOPU+ULK8eFspyp+pD2PuPQ1ILTW4n4J2N6Px/v2NRy7t3hkaKVTHKhKujcEEVjYZ719FieDYbG/wC2jKzft8HnVsNCo/Ete5N8j1rRu9Yij7tub+FOT/0FRLwF9K9qoHYCsFP/AMzUzeOat5XM8cBTTvJt/l9zd1PU2nG3GyP07k+5Pl+lXv8ABHq9bi0WzkIFxbLhf/qRDhWHuuQpH6Hz4+fK2tM1KS2njuITtliYMh/qp9QRkEehr08RwWjTwzVJeJa379/g30rQ8MVZH2PStPR79bi3imX6ZY0cfoyhv+a3K+YNQpSlAKUpQClKUApSlAKUpQClKUApSlAKUpQClKUApSlAUt8e+i2fGoxDcI0CXKee0HCyj1xuw3oAD5GqWA447V9nzRhlKsAysCGBAIIPBBB7ivk74hWNrFqU8VnuEEbbWBOQJAT4ipxnYD8vOeQfLFexwjFSpzdOMbt7fL7FdRXVzhCvDLjkfcV7oTivqKlNTjeWjXXt/P7KUz8VgRkV+1ihHc+R7V6mbCmqoV28PzJ9n+XX13O21sj6r+F7k6PZZOfyVH2GQB/IVKa5vTdiILO3hGfyoY057/KgBz78V0q+ENIpSlAKUpQClKUApSlAKUpQClKUApSlAKUpQClKUApSudr2twWcDT3EgjjXzPcnyVR3Zjg8CgOX8Rtcay0u5nQ4kVNsZGDh3YRq2DwcFt3PpXykufPk+Z9/OrP6+6su9ZjWCG3a3tQ4ctK2GkwPl3KOygknA3ZOD5VFD0cUUtLcqgHc7eB92YV6HDsfRwk3Kabb00ITi5EcJrG0Z3DepUEBlDDGQeze4NbU+mO7bYS0qYzvKeGD+m48+VbCdNz4HKZ9SzZx6dsYrdiOMRq1IpJ5Fq13+PLqRVOyNGpJ8N/wR1BHvpljgh+dQ27EkgI2AlRjaD8xz3xjkZrivpE4OGjJXPJQqSRny5/rUr0nUrIAR7FgZRjbMoU/qWPBJ9zmocV4sqkOXRvZ7v8AY7CnbVl7/wDt/pn/AM9b/wD5FrPD1pp74231qSew8eIH9MFs1T4tk/gX/Sv/AEr8a0jPeNCPdV/6V87z12LbF7WuoRS/s5Y5P8Dq39DWzXzdq3T0UsRCRpHIOUZFVTuHbOByK5OgXUzwKyXN1CwyD4U8q8jucZ4z3qyE1I4fU9KoLT+t9UtyCLhbpBj8u4RckeeJUw273ORVj/D34grqTSRPCba5iAYxltwZOBvVsDOG4IxxkcnPEwTalKUApSlAKUpQClKUApSlAKUpQClKUAqG/FXpuS+sMQ8zwSLNEp7OyZBQ+5UnHvjtmplSgPnCTqKIW/jc8nbs/e3/AMBHka5v4d5iHucMQcrGPoT7fvN7nNXH1l8LLa9k8eJja3WdxdFVlds53PGcBm78gg885qDan0HqcBOIY7pOcNBIEOPLdHJjn2UmoRpqIucKleHS4Q7ZbO7iIOPmgkI8+zKDkcHkd6xveouN7eGT2EgMZP6BwCamDPWK5tkkGHUMPcf09Kx/2jD/APFj/wBa/wDWsE2twL3kB/w5P9KAxTRy2qF7eQ7FGWicllwOTtzyv2rq2XVVs6jdIEcgZVg3B8xuxg1p29pd3w8K1tJmEox4rqVQKe7FiNuMZ8/59qv3obpkWOnwWz7XeNTvYDILMzSNgkAkAsQCR2AqEqakLlLydQ2y8+Mh/Q5/pUR6b1GKOFg8gUlycHPAwB/xX1qIFwRtXB78Dmvz8Mn8C/yFIQUdgfNmnO9xj8Pb3E4JwDHC5XvjliAqjPmSAKsj4c9D3UF7+LuhHEBE0aRK+9/mKkmRl+XAx2BPJ9ubQpUwKUpQClKUApSlAKUpQClKUApSlAKUpQClKUAr8NKUAFYNQ/ZP+hpSgKD+MP7N/wD7kf8A6Kk3wf8A/ARfb/1NSlAW61ftKUApSlAKUpQClKUApSlAKUpQClKUApSl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50" y="3712153"/>
            <a:ext cx="311412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5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12" y="198437"/>
            <a:ext cx="96774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u="sng" dirty="0" smtClean="0">
                <a:latin typeface="Liberation Sans"/>
              </a:rPr>
              <a:t>Dependent Events</a:t>
            </a:r>
          </a:p>
          <a:p>
            <a:r>
              <a:rPr lang="en-US" sz="2600" dirty="0" smtClean="0">
                <a:latin typeface="Liberation Sans"/>
              </a:rPr>
              <a:t>But some events can be "dependent" ... which means they </a:t>
            </a:r>
            <a:r>
              <a:rPr lang="en-US" sz="2600" b="1" dirty="0" smtClean="0">
                <a:latin typeface="Liberation Sans"/>
              </a:rPr>
              <a:t>can be affected by previous events</a:t>
            </a:r>
            <a:r>
              <a:rPr lang="en-US" sz="2600" dirty="0" smtClean="0">
                <a:latin typeface="Liberation Sans"/>
              </a:rPr>
              <a:t> ... </a:t>
            </a:r>
          </a:p>
          <a:p>
            <a:endParaRPr lang="en-US" sz="2600" dirty="0" smtClean="0">
              <a:latin typeface="Liberation Sans"/>
            </a:endParaRPr>
          </a:p>
          <a:p>
            <a:r>
              <a:rPr lang="en-US" sz="2600" b="1" dirty="0" smtClean="0">
                <a:latin typeface="Liberation Sans"/>
              </a:rPr>
              <a:t>Example: Drawing 2 Cards from a Deck</a:t>
            </a:r>
          </a:p>
          <a:p>
            <a:r>
              <a:rPr lang="en-US" sz="2600" dirty="0" smtClean="0">
                <a:latin typeface="Liberation Sans"/>
              </a:rPr>
              <a:t>After taking one card from the deck there are </a:t>
            </a:r>
            <a:r>
              <a:rPr lang="en-US" sz="2600" b="1" dirty="0" smtClean="0">
                <a:latin typeface="Liberation Sans"/>
              </a:rPr>
              <a:t>less cards</a:t>
            </a:r>
            <a:r>
              <a:rPr lang="en-US" sz="2600" dirty="0" smtClean="0">
                <a:latin typeface="Liberation Sans"/>
              </a:rPr>
              <a:t> available, so the probabilities change!</a:t>
            </a:r>
          </a:p>
          <a:p>
            <a:r>
              <a:rPr lang="en-US" sz="2600" dirty="0" smtClean="0">
                <a:latin typeface="Liberation Sans"/>
              </a:rPr>
              <a:t> </a:t>
            </a:r>
          </a:p>
          <a:p>
            <a:r>
              <a:rPr lang="en-US" sz="2600" dirty="0" smtClean="0">
                <a:latin typeface="Liberation Sans"/>
              </a:rPr>
              <a:t>Let's say you are interested in the chances of getting a King.</a:t>
            </a:r>
          </a:p>
          <a:p>
            <a:r>
              <a:rPr lang="en-US" sz="2600" dirty="0" smtClean="0">
                <a:latin typeface="Liberation Sans"/>
              </a:rPr>
              <a:t>For the 1st card the chance of drawing a King is 4 out of 52</a:t>
            </a:r>
          </a:p>
          <a:p>
            <a:r>
              <a:rPr lang="en-US" sz="2600" dirty="0" smtClean="0">
                <a:latin typeface="Liberation Sans"/>
              </a:rPr>
              <a:t>But for the 2nd card:</a:t>
            </a:r>
          </a:p>
          <a:p>
            <a:r>
              <a:rPr lang="en-US" sz="2600" dirty="0" smtClean="0">
                <a:latin typeface="Liberation Sans"/>
              </a:rPr>
              <a:t>If the 1st card was a King, then the 2nd card is </a:t>
            </a:r>
            <a:r>
              <a:rPr lang="en-US" sz="2600" b="1" dirty="0" smtClean="0">
                <a:latin typeface="Liberation Sans"/>
              </a:rPr>
              <a:t>less</a:t>
            </a:r>
            <a:r>
              <a:rPr lang="en-US" sz="2600" dirty="0" smtClean="0">
                <a:latin typeface="Liberation Sans"/>
              </a:rPr>
              <a:t> likely to be a King, as only 3 of the 51 cards left are Kings. </a:t>
            </a:r>
          </a:p>
          <a:p>
            <a:r>
              <a:rPr lang="en-US" sz="2600" dirty="0" smtClean="0">
                <a:latin typeface="Liberation Sans"/>
              </a:rPr>
              <a:t>If the 1st card was </a:t>
            </a:r>
            <a:r>
              <a:rPr lang="en-US" sz="2600" b="1" dirty="0" smtClean="0">
                <a:latin typeface="Liberation Sans"/>
              </a:rPr>
              <a:t>not</a:t>
            </a:r>
            <a:r>
              <a:rPr lang="en-US" sz="2600" dirty="0" smtClean="0">
                <a:latin typeface="Liberation Sans"/>
              </a:rPr>
              <a:t> a King, then the 2nd card is slightly </a:t>
            </a:r>
            <a:r>
              <a:rPr lang="en-US" sz="2600" b="1" dirty="0" smtClean="0">
                <a:latin typeface="Liberation Sans"/>
              </a:rPr>
              <a:t>more</a:t>
            </a:r>
            <a:r>
              <a:rPr lang="en-US" sz="2600" dirty="0" smtClean="0">
                <a:latin typeface="Liberation Sans"/>
              </a:rPr>
              <a:t> likely to be a King, as 4 of the 51 cards left are King.</a:t>
            </a:r>
          </a:p>
          <a:p>
            <a:endParaRPr lang="en-US" sz="2600" dirty="0" smtClean="0">
              <a:latin typeface="Liberation Sans"/>
            </a:endParaRPr>
          </a:p>
          <a:p>
            <a:r>
              <a:rPr lang="en-US" sz="2600" dirty="0" smtClean="0">
                <a:latin typeface="Liberation Sans"/>
              </a:rPr>
              <a:t>This is because you are </a:t>
            </a:r>
            <a:r>
              <a:rPr lang="en-US" sz="2600" b="1" dirty="0" smtClean="0">
                <a:latin typeface="Liberation Sans"/>
              </a:rPr>
              <a:t>removing cards</a:t>
            </a:r>
            <a:r>
              <a:rPr lang="en-US" sz="2600" dirty="0" smtClean="0">
                <a:latin typeface="Liberation Sans"/>
              </a:rPr>
              <a:t> from the deck.</a:t>
            </a:r>
            <a:endParaRPr lang="en-US" sz="26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0693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12" y="274637"/>
            <a:ext cx="976471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u="sng" dirty="0" smtClean="0">
                <a:latin typeface="Liberation Sans"/>
              </a:rPr>
              <a:t>Two or More Events</a:t>
            </a:r>
          </a:p>
          <a:p>
            <a:endParaRPr lang="en-US" sz="3000" b="1" i="1" u="sng" dirty="0" smtClean="0">
              <a:latin typeface="Liberation Sans"/>
            </a:endParaRPr>
          </a:p>
          <a:p>
            <a:r>
              <a:rPr lang="en-US" sz="3000" dirty="0" smtClean="0">
                <a:latin typeface="Liberation Sans"/>
              </a:rPr>
              <a:t>You can calculate the chances of two or more </a:t>
            </a:r>
            <a:r>
              <a:rPr lang="en-US" sz="3000" b="1" dirty="0" smtClean="0">
                <a:latin typeface="Liberation Sans"/>
              </a:rPr>
              <a:t>independent</a:t>
            </a:r>
            <a:r>
              <a:rPr lang="en-US" sz="3000" dirty="0" smtClean="0">
                <a:latin typeface="Liberation Sans"/>
              </a:rPr>
              <a:t> events by </a:t>
            </a:r>
            <a:r>
              <a:rPr lang="en-US" sz="3000" b="1" dirty="0" smtClean="0">
                <a:latin typeface="Liberation Sans"/>
              </a:rPr>
              <a:t>multiplying</a:t>
            </a:r>
            <a:r>
              <a:rPr lang="en-US" sz="3000" dirty="0" smtClean="0">
                <a:latin typeface="Liberation Sans"/>
              </a:rPr>
              <a:t> the chances.</a:t>
            </a:r>
          </a:p>
          <a:p>
            <a:endParaRPr lang="en-US" sz="3000" dirty="0" smtClean="0">
              <a:latin typeface="Liberation Sans"/>
            </a:endParaRPr>
          </a:p>
          <a:p>
            <a:r>
              <a:rPr lang="en-US" sz="3000" dirty="0" smtClean="0">
                <a:latin typeface="Liberation Sans"/>
              </a:rPr>
              <a:t>So, for Independent Events:</a:t>
            </a:r>
          </a:p>
          <a:p>
            <a:r>
              <a:rPr lang="en-US" sz="3000" b="1" dirty="0" smtClean="0">
                <a:latin typeface="Liberation Sans"/>
              </a:rPr>
              <a:t>P(A and B) = P(A) × P(B)</a:t>
            </a:r>
          </a:p>
          <a:p>
            <a:r>
              <a:rPr lang="en-US" sz="3000" dirty="0" smtClean="0">
                <a:latin typeface="Liberation Sans"/>
              </a:rPr>
              <a:t>Probability of A and B equals the probability of A times the probability of B</a:t>
            </a:r>
          </a:p>
          <a:p>
            <a:endParaRPr lang="en-US" sz="3000" dirty="0" smtClean="0">
              <a:latin typeface="Liberation Sans"/>
            </a:endParaRPr>
          </a:p>
          <a:p>
            <a:r>
              <a:rPr lang="en-US" sz="3200" u="sng" dirty="0" smtClean="0"/>
              <a:t>Question 1: </a:t>
            </a:r>
            <a:r>
              <a:rPr lang="en-US" sz="3200" dirty="0" smtClean="0"/>
              <a:t>What is the probability of 7 heads in a row? </a:t>
            </a:r>
          </a:p>
          <a:p>
            <a:r>
              <a:rPr lang="en-US" sz="3200" dirty="0" smtClean="0"/>
              <a:t>Answer: ½×½×½×½×½×½×½ = 0.0078125 (less than 1%).</a:t>
            </a:r>
          </a:p>
          <a:p>
            <a:endParaRPr lang="en-US" sz="3000" dirty="0" smtClean="0">
              <a:latin typeface="Liberatio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12" y="427037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u="sng" dirty="0" smtClean="0">
                <a:latin typeface="Liberation Sans"/>
              </a:rPr>
              <a:t>Different</a:t>
            </a:r>
            <a:r>
              <a:rPr lang="en-US" sz="3000" dirty="0" smtClean="0">
                <a:latin typeface="Liberation Sans"/>
              </a:rPr>
              <a:t> for </a:t>
            </a:r>
            <a:r>
              <a:rPr lang="en-US" sz="3000" b="1" dirty="0" smtClean="0">
                <a:latin typeface="Liberation Sans"/>
              </a:rPr>
              <a:t>Dependent</a:t>
            </a:r>
            <a:r>
              <a:rPr lang="en-US" sz="3000" dirty="0" smtClean="0">
                <a:latin typeface="Liberation Sans"/>
              </a:rPr>
              <a:t> Events!</a:t>
            </a:r>
          </a:p>
          <a:p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5912" y="1258034"/>
            <a:ext cx="96885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"What are the chances of drawing 2 blue marbles?"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ans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Answer: it is a 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2/5 chance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 followed by a 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1/4 chance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  </a:t>
            </a:r>
          </a:p>
        </p:txBody>
      </p:sp>
      <p:pic>
        <p:nvPicPr>
          <p:cNvPr id="6148" name="Picture 4" descr="http://www.mathsisfun.com/data/images/probability-marbles-tre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2" y="2735362"/>
            <a:ext cx="9461585" cy="31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1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640" y="457200"/>
            <a:ext cx="9650880" cy="6949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r>
              <a:rPr lang="en-US" sz="3000" b="1" i="1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Tossing a Coin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When a coin is tossed, there are two possible outcomes: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    heads (H) or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    tails (T)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endParaRPr lang="en-US" sz="3000" b="0" i="0" u="none" strike="noStrike" kern="1200" dirty="0" smtClean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endParaRPr lang="en-US" sz="3000" dirty="0"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We say that the probability of the coin landing H is ½.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And the probability of the coin landing T is ½.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50080" y="2286000"/>
            <a:ext cx="201168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12" y="274637"/>
            <a:ext cx="94488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Liberation Sans"/>
              </a:rPr>
              <a:t>In our marbles example Event A is "get a Blue Marble first" with a probability of 2/5:</a:t>
            </a:r>
          </a:p>
          <a:p>
            <a:r>
              <a:rPr lang="en-US" sz="2600" b="1" dirty="0" smtClean="0">
                <a:latin typeface="Liberation Sans"/>
              </a:rPr>
              <a:t>P(A) = 2/5</a:t>
            </a:r>
          </a:p>
          <a:p>
            <a:endParaRPr lang="en-US" sz="2600" dirty="0" smtClean="0">
              <a:latin typeface="Liberation Sans"/>
            </a:endParaRPr>
          </a:p>
          <a:p>
            <a:r>
              <a:rPr lang="en-US" sz="2600" dirty="0" smtClean="0">
                <a:latin typeface="Liberation Sans"/>
              </a:rPr>
              <a:t>And Event B is "get a Blue Marble second" ... but for that we have 2 choices:</a:t>
            </a:r>
          </a:p>
          <a:p>
            <a:r>
              <a:rPr lang="en-US" sz="2600" dirty="0" smtClean="0">
                <a:latin typeface="Liberation Sans"/>
              </a:rPr>
              <a:t>If we got a </a:t>
            </a:r>
            <a:r>
              <a:rPr lang="en-US" sz="2600" b="1" dirty="0" smtClean="0">
                <a:latin typeface="Liberation Sans"/>
              </a:rPr>
              <a:t>Blue Marble first</a:t>
            </a:r>
            <a:r>
              <a:rPr lang="en-US" sz="2600" dirty="0" smtClean="0">
                <a:latin typeface="Liberation Sans"/>
              </a:rPr>
              <a:t> the chance is now </a:t>
            </a:r>
            <a:r>
              <a:rPr lang="en-US" sz="2600" b="1" dirty="0" smtClean="0">
                <a:latin typeface="Liberation Sans"/>
              </a:rPr>
              <a:t>1/4 </a:t>
            </a:r>
            <a:endParaRPr lang="en-US" sz="2600" dirty="0" smtClean="0">
              <a:latin typeface="Liberation Sans"/>
            </a:endParaRPr>
          </a:p>
          <a:p>
            <a:r>
              <a:rPr lang="en-US" sz="2600" dirty="0" smtClean="0">
                <a:latin typeface="Liberation Sans"/>
              </a:rPr>
              <a:t>If we got a </a:t>
            </a:r>
            <a:r>
              <a:rPr lang="en-US" sz="2600" b="1" dirty="0" smtClean="0">
                <a:latin typeface="Liberation Sans"/>
              </a:rPr>
              <a:t>Red Marble first</a:t>
            </a:r>
            <a:r>
              <a:rPr lang="en-US" sz="2600" dirty="0" smtClean="0">
                <a:latin typeface="Liberation Sans"/>
              </a:rPr>
              <a:t> the chance is now </a:t>
            </a:r>
            <a:r>
              <a:rPr lang="en-US" sz="2600" b="1" dirty="0" smtClean="0">
                <a:latin typeface="Liberation Sans"/>
              </a:rPr>
              <a:t>2/4</a:t>
            </a:r>
          </a:p>
          <a:p>
            <a:endParaRPr lang="en-US" sz="2600" dirty="0" smtClean="0">
              <a:latin typeface="Liberation Sans"/>
            </a:endParaRPr>
          </a:p>
          <a:p>
            <a:r>
              <a:rPr lang="en-US" sz="2600" dirty="0" smtClean="0">
                <a:latin typeface="Liberation Sans"/>
              </a:rPr>
              <a:t>So we have to say </a:t>
            </a:r>
            <a:r>
              <a:rPr lang="en-US" sz="2600" b="1" dirty="0" smtClean="0">
                <a:latin typeface="Liberation Sans"/>
              </a:rPr>
              <a:t>which one we want</a:t>
            </a:r>
            <a:r>
              <a:rPr lang="en-US" sz="2600" dirty="0" smtClean="0">
                <a:latin typeface="Liberation Sans"/>
              </a:rPr>
              <a:t>, and use the symbol "|" to mean "given":</a:t>
            </a:r>
          </a:p>
          <a:p>
            <a:r>
              <a:rPr lang="en-US" sz="2600" dirty="0" smtClean="0">
                <a:latin typeface="Liberation Sans"/>
              </a:rPr>
              <a:t>P(B|A) means "Event B </a:t>
            </a:r>
            <a:r>
              <a:rPr lang="en-US" sz="2600" b="1" dirty="0" smtClean="0">
                <a:latin typeface="Liberation Sans"/>
              </a:rPr>
              <a:t>given</a:t>
            </a:r>
            <a:r>
              <a:rPr lang="en-US" sz="2600" dirty="0" smtClean="0">
                <a:latin typeface="Liberation Sans"/>
              </a:rPr>
              <a:t> Event A“</a:t>
            </a:r>
          </a:p>
          <a:p>
            <a:endParaRPr lang="en-US" sz="2600" dirty="0" smtClean="0">
              <a:latin typeface="Liberation Sans"/>
            </a:endParaRPr>
          </a:p>
          <a:p>
            <a:r>
              <a:rPr lang="en-US" sz="2600" dirty="0" smtClean="0">
                <a:latin typeface="Liberation Sans"/>
              </a:rPr>
              <a:t>In other words, event A has already happened, now what is the chance of event B?</a:t>
            </a:r>
          </a:p>
          <a:p>
            <a:r>
              <a:rPr lang="en-US" sz="2500" dirty="0" smtClean="0">
                <a:latin typeface="Liberation Sans"/>
              </a:rPr>
              <a:t>P(B|A) is also called the </a:t>
            </a:r>
            <a:r>
              <a:rPr lang="en-US" sz="2500" b="1" dirty="0" smtClean="0">
                <a:latin typeface="Liberation Sans"/>
              </a:rPr>
              <a:t>"Conditional Probability" </a:t>
            </a:r>
            <a:r>
              <a:rPr lang="en-US" sz="2500" dirty="0" smtClean="0">
                <a:latin typeface="Liberation Sans"/>
              </a:rPr>
              <a:t>of B given A.</a:t>
            </a:r>
            <a:endParaRPr lang="en-US" sz="25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86173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884237"/>
            <a:ext cx="919400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2" y="4541837"/>
            <a:ext cx="94988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>
                <a:latin typeface="Liberation Sans"/>
              </a:rPr>
              <a:t>"Probability of </a:t>
            </a:r>
            <a:r>
              <a:rPr lang="en-US" sz="3000" b="1" i="1" dirty="0" smtClean="0">
                <a:latin typeface="Liberation Sans"/>
              </a:rPr>
              <a:t>event A and event B</a:t>
            </a:r>
            <a:r>
              <a:rPr lang="en-US" sz="3000" i="1" dirty="0" smtClean="0">
                <a:latin typeface="Liberation Sans"/>
              </a:rPr>
              <a:t> equals </a:t>
            </a:r>
            <a:br>
              <a:rPr lang="en-US" sz="3000" i="1" dirty="0" smtClean="0">
                <a:latin typeface="Liberation Sans"/>
              </a:rPr>
            </a:br>
            <a:r>
              <a:rPr lang="en-US" sz="3000" i="1" dirty="0" smtClean="0">
                <a:latin typeface="Liberation Sans"/>
              </a:rPr>
              <a:t>the probability of </a:t>
            </a:r>
            <a:r>
              <a:rPr lang="en-US" sz="3000" b="1" i="1" dirty="0" smtClean="0">
                <a:latin typeface="Liberation Sans"/>
              </a:rPr>
              <a:t>event A</a:t>
            </a:r>
            <a:r>
              <a:rPr lang="en-US" sz="3000" i="1" dirty="0" smtClean="0">
                <a:latin typeface="Liberation Sans"/>
              </a:rPr>
              <a:t> times the probability of </a:t>
            </a:r>
            <a:r>
              <a:rPr lang="en-US" sz="3000" b="1" i="1" dirty="0" smtClean="0">
                <a:latin typeface="Liberation Sans"/>
              </a:rPr>
              <a:t>event B given event A</a:t>
            </a:r>
            <a:r>
              <a:rPr lang="en-US" sz="3000" i="1" dirty="0" smtClean="0">
                <a:latin typeface="Liberation Sans"/>
              </a:rPr>
              <a:t>"</a:t>
            </a:r>
            <a:endParaRPr lang="en-US" sz="30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9400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911" y="273073"/>
            <a:ext cx="9601201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Finding Hidden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Using Algebra we can also "change the subject" of the formula, like this: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charset="0"/>
              </a:rPr>
              <a:t>And we have another useful formula: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 descr="http://www.mathsisfun.com/data/images/probability-independent-formul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2789237"/>
            <a:ext cx="919400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5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76" y="1646237"/>
            <a:ext cx="334901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512" y="2484437"/>
            <a:ext cx="548265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WORKSHEET </a:t>
            </a:r>
          </a:p>
          <a:p>
            <a:pPr algn="ctr"/>
            <a:r>
              <a:rPr lang="en-US" sz="7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TIME!!!!</a:t>
            </a:r>
            <a:endParaRPr lang="en-US" sz="7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88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4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1" y="427037"/>
            <a:ext cx="970639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82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1541" y="3595172"/>
            <a:ext cx="4837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r>
              <a:rPr lang="en-US" dirty="0" smtClean="0">
                <a:hlinkClick r:id="rId2"/>
              </a:rPr>
              <a:t>http://www.youtube.com/watch?v=mhlc7peGlGg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16112" y="2027236"/>
            <a:ext cx="573426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MONTY HALL!!</a:t>
            </a:r>
            <a:endParaRPr lang="en-US" sz="7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12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926" y="323543"/>
            <a:ext cx="997669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pitchFamily="34" charset="0"/>
              </a:rPr>
              <a:t>Explanation using Conditional Probability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i="1" u="sng" dirty="0" smtClean="0">
              <a:latin typeface="Liberation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Liberation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Liberation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/>
                <a:cs typeface="Arial" pitchFamily="34" charset="0"/>
              </a:rPr>
              <a:t>Assuming that you have picked door No.1, there are 3 cases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1266" name="Picture 2" descr="http://www.math.cornell.edu/%7Emec/2008-2009/TianyiZheng/Images/image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6" y="3322637"/>
            <a:ext cx="9991822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8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912" y="579437"/>
            <a:ext cx="688284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Thanks for</a:t>
            </a:r>
          </a:p>
          <a:p>
            <a:pPr algn="ctr"/>
            <a:r>
              <a:rPr lang="en-US" sz="12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Coming!!!</a:t>
            </a:r>
            <a:endParaRPr lang="en-US" sz="1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2" y="4032484"/>
            <a:ext cx="3425271" cy="329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73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548640"/>
            <a:ext cx="8688600" cy="6017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1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200" b="1"/>
            </a:pPr>
            <a:r>
              <a:rPr lang="en-US" sz="3000" b="1" i="1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Throwing Dice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When a single die is thrown, there are </a:t>
            </a:r>
            <a:endParaRPr lang="en-US" sz="3000" b="0" i="0" u="none" strike="noStrike" kern="1200" dirty="0" smtClean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six </a:t>
            </a: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possible outcomes: 1, 2, 3, 4, 5, 6.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The </a:t>
            </a: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probability of any one of them is 1/6.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88360" y="4389120"/>
            <a:ext cx="3321000" cy="244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82880"/>
            <a:ext cx="9509760" cy="7040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600" b="1"/>
            </a:pPr>
            <a:r>
              <a:rPr lang="en-US" sz="3000" b="1" i="1" u="sng" strike="noStrike" kern="120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Probability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In general: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Probability of an event happening = N</a:t>
            </a:r>
            <a:r>
              <a:rPr lang="en-US" sz="2400" b="0" i="0" u="sng" strike="noStrike" kern="120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umber of ways it can happen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                                                          Total number of outcomes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/>
            </a:pPr>
            <a:r>
              <a:rPr lang="en-US" sz="3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 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200" b="1"/>
            </a:pPr>
            <a:r>
              <a:rPr lang="en-US" sz="2400" b="1" i="1" u="sng" strike="noStrike" kern="120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Example: </a:t>
            </a:r>
            <a:r>
              <a:rPr lang="en-US" sz="2400" b="1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the chances of rolling a "4" with a die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Number of ways it can happen: 1 (there is only 1 face with a "4" on it)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Total number of outcomes: 6 (there are 6 faces altogether)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So the probability = 1/6  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26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10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21512" y="4389437"/>
            <a:ext cx="2499120" cy="24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13" y="182880"/>
            <a:ext cx="9677400" cy="7040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buNone/>
              <a:tabLst/>
              <a:defRPr sz="2600" b="1"/>
            </a:pPr>
            <a:r>
              <a:rPr lang="en-US" sz="2600" b="1" i="1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Example:</a:t>
            </a:r>
            <a:r>
              <a:rPr lang="en-US" sz="2600" b="1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 there are 5 marbles in a bag: 4 are blue, </a:t>
            </a:r>
            <a:r>
              <a:rPr lang="en-US" sz="2600" b="1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and </a:t>
            </a:r>
            <a:r>
              <a:rPr lang="en-US" sz="2600" b="1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1 is red. </a:t>
            </a:r>
            <a:endParaRPr lang="en-US" sz="2600" b="1" i="0" u="none" strike="noStrike" kern="1200" dirty="0" smtClean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  <a:defRPr sz="2600" b="1"/>
            </a:pPr>
            <a:r>
              <a:rPr lang="en-US" sz="2600" b="1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What </a:t>
            </a:r>
            <a:r>
              <a:rPr lang="en-US" sz="2600" b="1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is the probability that a blue marble will be picked?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26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Number of ways it can happen: 4 (there are 4 blues)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26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Total number of outcomes: 5 (there are 5 marbles in total)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26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So the probability = 4/5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2600"/>
            </a:pPr>
            <a:endParaRPr lang="en-US" sz="26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2600"/>
            </a:pPr>
            <a:endParaRPr lang="en-US" sz="26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60800" y="3566160"/>
            <a:ext cx="3605760" cy="333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74320"/>
            <a:ext cx="9326880" cy="7040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600" b="1"/>
            </a:pPr>
            <a:r>
              <a:rPr lang="en-US" sz="3000" b="1" i="1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Probability Line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You can show probability on a Probability Line: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30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Probability </a:t>
            </a:r>
            <a:r>
              <a:rPr lang="en-US" sz="30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is always between 0 and 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1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5760" y="1737359"/>
            <a:ext cx="9509760" cy="393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74320"/>
            <a:ext cx="9601200" cy="7040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600" b="1"/>
            </a:pPr>
            <a:r>
              <a:rPr lang="en-US" sz="3000" b="1" i="1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Probability is Just a Guide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Probability does not tell us exactly what will happen, it is just a </a:t>
            </a:r>
            <a:r>
              <a:rPr lang="en-US" sz="26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guide</a:t>
            </a:r>
          </a:p>
          <a:p>
            <a:pPr marL="0" marR="0" lvl="0" indent="0" algn="ctr" rtl="0" hangingPunct="0">
              <a:lnSpc>
                <a:spcPct val="100000"/>
              </a:lnSpc>
              <a:spcAft>
                <a:spcPts val="992"/>
              </a:spcAft>
              <a:buNone/>
              <a:tabLst/>
              <a:defRPr sz="1000"/>
            </a:pPr>
            <a:endParaRPr lang="en-US" sz="26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Aft>
                <a:spcPts val="992"/>
              </a:spcAft>
              <a:buNone/>
              <a:tabLst/>
              <a:defRPr sz="1200" b="1"/>
            </a:pPr>
            <a:r>
              <a:rPr lang="en-US" sz="2400" b="1" i="1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Example:</a:t>
            </a:r>
            <a:r>
              <a:rPr lang="en-US" sz="2400" b="1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 toss a coin 100 times, how many Heads will come up?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4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Probability says that heads have a ½ chance, </a:t>
            </a:r>
            <a:r>
              <a:rPr lang="en-US" sz="24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so </a:t>
            </a:r>
            <a:r>
              <a:rPr lang="en-US" sz="24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we would expect </a:t>
            </a:r>
            <a:endParaRPr lang="en-US" sz="2400" b="0" i="0" u="none" strike="noStrike" kern="1200" dirty="0" smtClean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4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50 Heads. But </a:t>
            </a:r>
            <a:r>
              <a:rPr lang="en-US" sz="24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when you actually try it out you might get 48 heads, </a:t>
            </a:r>
            <a:endParaRPr lang="en-US" sz="2400" b="0" i="0" u="none" strike="noStrike" kern="1200" dirty="0" smtClean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4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or </a:t>
            </a:r>
            <a:r>
              <a:rPr lang="en-US" sz="24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55 heads ... or anything really, but in most cases it will be a number </a:t>
            </a:r>
            <a:endParaRPr lang="en-US" sz="2400" b="0" i="0" u="none" strike="noStrike" kern="1200" dirty="0" smtClean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4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near </a:t>
            </a:r>
            <a:r>
              <a:rPr lang="en-US" sz="24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50.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26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12080" y="4937760"/>
            <a:ext cx="2142720" cy="213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50920"/>
            <a:ext cx="9784080" cy="7155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600" b="1"/>
            </a:pPr>
            <a:r>
              <a:rPr lang="en-US" sz="3000" b="1" i="1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Terminology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Some words have special meaning in Probability: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1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Experiment or Trial:</a:t>
            </a: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 an action where the result is uncertain.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Tossing a coin, throwing dice, seeing what pizza people choose </a:t>
            </a:r>
            <a:endParaRPr lang="en-US" sz="2600" b="0" i="0" u="none" strike="noStrike" kern="1200" dirty="0" smtClean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are </a:t>
            </a: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all examples of experiments.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1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03520" y="4206240"/>
            <a:ext cx="3749040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05840" y="3931920"/>
            <a:ext cx="3657240" cy="29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60" y="91440"/>
            <a:ext cx="9571680" cy="7040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1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1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Sample Space: </a:t>
            </a: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all the possible outcomes of an experiment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en-US" sz="30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Example: </a:t>
            </a: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choosing a card from a deck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There are 52 cards in a deck (not including Jokers)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So the Sample Space is all 52 possible cards: </a:t>
            </a:r>
            <a:endParaRPr lang="en-US" sz="2600" b="0" i="0" u="none" strike="noStrike" kern="1200" dirty="0" smtClean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en-US" sz="26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{</a:t>
            </a:r>
            <a:r>
              <a:rPr lang="en-US" sz="2600" b="0" i="0" u="none" strike="noStrike" kern="1200" dirty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Ace of Hearts, 2 of Hearts, etc... }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04880" y="4206240"/>
            <a:ext cx="3573360" cy="280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1167</Words>
  <Application>Microsoft Office PowerPoint</Application>
  <PresentationFormat>On-screen Show (4:3)</PresentationFormat>
  <Paragraphs>184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Cohen</dc:creator>
  <cp:lastModifiedBy>Sara</cp:lastModifiedBy>
  <cp:revision>20</cp:revision>
  <dcterms:created xsi:type="dcterms:W3CDTF">2013-11-08T17:17:52Z</dcterms:created>
  <dcterms:modified xsi:type="dcterms:W3CDTF">2013-11-10T08:19:51Z</dcterms:modified>
</cp:coreProperties>
</file>